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60"/>
  </p:notesMasterIdLst>
  <p:sldIdLst>
    <p:sldId id="256" r:id="rId2"/>
    <p:sldId id="2147472775" r:id="rId3"/>
    <p:sldId id="2147472776" r:id="rId4"/>
    <p:sldId id="2147472779" r:id="rId5"/>
    <p:sldId id="2147472781" r:id="rId6"/>
    <p:sldId id="2147472780" r:id="rId7"/>
    <p:sldId id="342" r:id="rId8"/>
    <p:sldId id="344" r:id="rId9"/>
    <p:sldId id="318" r:id="rId10"/>
    <p:sldId id="2147472766" r:id="rId11"/>
    <p:sldId id="2147472777" r:id="rId12"/>
    <p:sldId id="2147472778" r:id="rId13"/>
    <p:sldId id="2147472782" r:id="rId14"/>
    <p:sldId id="2147472770" r:id="rId15"/>
    <p:sldId id="2147472772" r:id="rId16"/>
    <p:sldId id="2147472602" r:id="rId17"/>
    <p:sldId id="2147472774" r:id="rId18"/>
    <p:sldId id="2147472784" r:id="rId19"/>
    <p:sldId id="2147472783" r:id="rId20"/>
    <p:sldId id="634" r:id="rId21"/>
    <p:sldId id="386" r:id="rId22"/>
    <p:sldId id="2147472765" r:id="rId23"/>
    <p:sldId id="2147472762" r:id="rId24"/>
    <p:sldId id="2141411242" r:id="rId25"/>
    <p:sldId id="2147472605" r:id="rId26"/>
    <p:sldId id="2147472804" r:id="rId27"/>
    <p:sldId id="2147472805" r:id="rId28"/>
    <p:sldId id="2147472810" r:id="rId29"/>
    <p:sldId id="257" r:id="rId30"/>
    <p:sldId id="2141411254" r:id="rId31"/>
    <p:sldId id="709" r:id="rId32"/>
    <p:sldId id="2147472791" r:id="rId33"/>
    <p:sldId id="2147374670" r:id="rId34"/>
    <p:sldId id="2147472806" r:id="rId35"/>
    <p:sldId id="2147472787" r:id="rId36"/>
    <p:sldId id="2147472807" r:id="rId37"/>
    <p:sldId id="2147472786" r:id="rId38"/>
    <p:sldId id="2147472788" r:id="rId39"/>
    <p:sldId id="2147472803" r:id="rId40"/>
    <p:sldId id="2147472789" r:id="rId41"/>
    <p:sldId id="2147472796" r:id="rId42"/>
    <p:sldId id="2147472790" r:id="rId43"/>
    <p:sldId id="2147472792" r:id="rId44"/>
    <p:sldId id="2147472793" r:id="rId45"/>
    <p:sldId id="2147472798" r:id="rId46"/>
    <p:sldId id="2147472799" r:id="rId47"/>
    <p:sldId id="2147472794" r:id="rId48"/>
    <p:sldId id="2147472797" r:id="rId49"/>
    <p:sldId id="2147472795" r:id="rId50"/>
    <p:sldId id="2147472808" r:id="rId51"/>
    <p:sldId id="2147472809" r:id="rId52"/>
    <p:sldId id="2147472811" r:id="rId53"/>
    <p:sldId id="2147472812" r:id="rId54"/>
    <p:sldId id="2147472813" r:id="rId55"/>
    <p:sldId id="2147472814" r:id="rId56"/>
    <p:sldId id="2147472815" r:id="rId57"/>
    <p:sldId id="2147472816" r:id="rId58"/>
    <p:sldId id="265" r:id="rId59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cge rcheph" initials="rr" lastIdx="1" clrIdx="0">
    <p:extLst>
      <p:ext uri="{19B8F6BF-5375-455C-9EA6-DF929625EA0E}">
        <p15:presenceInfo xmlns:p15="http://schemas.microsoft.com/office/powerpoint/2012/main" userId="4231b7499d9d08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3792" autoAdjust="0"/>
  </p:normalViewPr>
  <p:slideViewPr>
    <p:cSldViewPr snapToGrid="0">
      <p:cViewPr varScale="1">
        <p:scale>
          <a:sx n="105" d="100"/>
          <a:sy n="105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osinal\Downloads\Human%20Papillomavirus%20(HPV)%20vaccination%20coverage%20%202023-024-09%2017-11%20UT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9129483814524"/>
          <c:y val="8.5879994167395737E-2"/>
          <c:w val="0.82446981627296589"/>
          <c:h val="0.6896912365121026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Sheet1!$V$4:$V$10</c:f>
              <c:strCache>
                <c:ptCount val="1"/>
                <c:pt idx="0">
                  <c:v>2.3 2.8 3.7 3.8 5.9 10.2 60.6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B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Sheet1!$U$4:$U$10</c:f>
              <c:numCache>
                <c:formatCode>General</c:formatCode>
                <c:ptCount val="7"/>
                <c:pt idx="0">
                  <c:v>58</c:v>
                </c:pt>
                <c:pt idx="1">
                  <c:v>52</c:v>
                </c:pt>
                <c:pt idx="2">
                  <c:v>31</c:v>
                </c:pt>
                <c:pt idx="3">
                  <c:v>33</c:v>
                </c:pt>
                <c:pt idx="4">
                  <c:v>45</c:v>
                </c:pt>
                <c:pt idx="5">
                  <c:v>18</c:v>
                </c:pt>
                <c:pt idx="6">
                  <c:v>16</c:v>
                </c:pt>
              </c:numCache>
            </c:numRef>
          </c:cat>
          <c:val>
            <c:numRef>
              <c:f>Sheet1!$V$4:$V$10</c:f>
              <c:numCache>
                <c:formatCode>General</c:formatCode>
                <c:ptCount val="7"/>
                <c:pt idx="0">
                  <c:v>2.2999999999999998</c:v>
                </c:pt>
                <c:pt idx="1">
                  <c:v>2.8</c:v>
                </c:pt>
                <c:pt idx="2">
                  <c:v>3.7</c:v>
                </c:pt>
                <c:pt idx="3">
                  <c:v>3.8</c:v>
                </c:pt>
                <c:pt idx="4">
                  <c:v>5.9</c:v>
                </c:pt>
                <c:pt idx="5">
                  <c:v>10.199999999999999</c:v>
                </c:pt>
                <c:pt idx="6">
                  <c:v>60.6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1F-4B79-A8BA-A9610997D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axId val="41865600"/>
        <c:axId val="41867136"/>
      </c:barChart>
      <c:catAx>
        <c:axId val="41865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BY"/>
          </a:p>
        </c:txPr>
        <c:crossAx val="41867136"/>
        <c:crosses val="autoZero"/>
        <c:auto val="1"/>
        <c:lblAlgn val="ctr"/>
        <c:lblOffset val="100"/>
        <c:noMultiLvlLbl val="0"/>
      </c:catAx>
      <c:valAx>
        <c:axId val="41867136"/>
        <c:scaling>
          <c:orientation val="minMax"/>
          <c:max val="8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 baseline="0"/>
                </a:pPr>
                <a:r>
                  <a:rPr lang="en-US" sz="1400" baseline="0"/>
                  <a:t>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BY"/>
          </a:p>
        </c:txPr>
        <c:crossAx val="41865600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84171728621181"/>
          <c:y val="0.13443906107137668"/>
          <c:w val="0.88415828271378816"/>
          <c:h val="0.7668317587889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7DBCB58-1330-4307-A285-6104BD1ED3F7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22D-4B1D-97D7-2D66199CD5A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47DB31E-A59B-4DD9-B9F8-3067616BB8E3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2D-4B1D-97D7-2D66199CD5A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6F81A6D-3FB9-45E5-A63F-3AE45C010005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22D-4B1D-97D7-2D66199CD5A4}"/>
                </c:ext>
              </c:extLst>
            </c:dLbl>
            <c:dLbl>
              <c:idx val="3"/>
              <c:layout>
                <c:manualLayout>
                  <c:x val="0"/>
                  <c:y val="-2.1612496447552258E-2"/>
                </c:manualLayout>
              </c:layout>
              <c:tx>
                <c:rich>
                  <a:bodyPr/>
                  <a:lstStyle/>
                  <a:p>
                    <a:fld id="{37BDFAE7-D880-4E03-8830-0E4207332C1E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2C-4E4B-A237-214877EF6E9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A686898-66F3-484B-B4F7-938431D91337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2D-4B1D-97D7-2D66199CD5A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4E369CE-625E-4683-9789-9D8C45FFA22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22D-4B1D-97D7-2D66199CD5A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4C94FDF-AC6B-4435-8D39-8AF4B52CCFB9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22D-4B1D-97D7-2D66199CD5A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DDE7896-FC7B-4646-8420-FEFC167646CE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722D-4B1D-97D7-2D66199CD5A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23282FE-4B32-471D-ACA6-D84DFCD6E04F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22D-4B1D-97D7-2D66199CD5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B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21 Years</c:v>
                </c:pt>
                <c:pt idx="1">
                  <c:v>22 Years</c:v>
                </c:pt>
                <c:pt idx="2">
                  <c:v>23 Years</c:v>
                </c:pt>
                <c:pt idx="3">
                  <c:v>24 Years</c:v>
                </c:pt>
                <c:pt idx="4">
                  <c:v>25 Years</c:v>
                </c:pt>
                <c:pt idx="5">
                  <c:v>26 Years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-74</c:v>
                </c:pt>
                <c:pt idx="1">
                  <c:v>-73</c:v>
                </c:pt>
                <c:pt idx="2">
                  <c:v>-62</c:v>
                </c:pt>
                <c:pt idx="3">
                  <c:v>-50</c:v>
                </c:pt>
                <c:pt idx="4">
                  <c:v>-34</c:v>
                </c:pt>
                <c:pt idx="5">
                  <c:v>-30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A2-4B81-81F2-FCCFB5065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27"/>
        <c:axId val="676096136"/>
        <c:axId val="758031928"/>
      </c:barChart>
      <c:catAx>
        <c:axId val="67609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  <c:crossAx val="758031928"/>
        <c:crossesAt val="0"/>
        <c:auto val="1"/>
        <c:lblAlgn val="ctr"/>
        <c:lblOffset val="100"/>
        <c:noMultiLvlLbl val="0"/>
      </c:catAx>
      <c:valAx>
        <c:axId val="758031928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  <c:crossAx val="6760961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ru-B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Sheet2!$B$2:$B$28</c:f>
              <c:strCache>
                <c:ptCount val="27"/>
                <c:pt idx="0">
                  <c:v>Uzbekistan</c:v>
                </c:pt>
                <c:pt idx="1">
                  <c:v>Turkmenistan</c:v>
                </c:pt>
                <c:pt idx="2">
                  <c:v>Norway</c:v>
                </c:pt>
                <c:pt idx="3">
                  <c:v>Portugal</c:v>
                </c:pt>
                <c:pt idx="4">
                  <c:v>Malta</c:v>
                </c:pt>
                <c:pt idx="5">
                  <c:v>Cyprus</c:v>
                </c:pt>
                <c:pt idx="6">
                  <c:v>Iceland</c:v>
                </c:pt>
                <c:pt idx="7">
                  <c:v>Sweden</c:v>
                </c:pt>
                <c:pt idx="8">
                  <c:v>Hungary</c:v>
                </c:pt>
                <c:pt idx="9">
                  <c:v>Denmark</c:v>
                </c:pt>
                <c:pt idx="10">
                  <c:v>Finland</c:v>
                </c:pt>
                <c:pt idx="11">
                  <c:v>Ireland</c:v>
                </c:pt>
                <c:pt idx="12">
                  <c:v>Switzerland</c:v>
                </c:pt>
                <c:pt idx="13">
                  <c:v>Belgium</c:v>
                </c:pt>
                <c:pt idx="14">
                  <c:v>United Kingdom</c:v>
                </c:pt>
                <c:pt idx="15">
                  <c:v>Netherlands</c:v>
                </c:pt>
                <c:pt idx="16">
                  <c:v>Lithuania</c:v>
                </c:pt>
                <c:pt idx="17">
                  <c:v>Latvia</c:v>
                </c:pt>
                <c:pt idx="18">
                  <c:v>North Macedonia</c:v>
                </c:pt>
                <c:pt idx="19">
                  <c:v>San Marino</c:v>
                </c:pt>
                <c:pt idx="20">
                  <c:v>Republic of Moldova</c:v>
                </c:pt>
                <c:pt idx="21">
                  <c:v>Estonia</c:v>
                </c:pt>
                <c:pt idx="22">
                  <c:v>Slovenia</c:v>
                </c:pt>
                <c:pt idx="23">
                  <c:v>France</c:v>
                </c:pt>
                <c:pt idx="24">
                  <c:v>Italy</c:v>
                </c:pt>
                <c:pt idx="25">
                  <c:v>Georgia</c:v>
                </c:pt>
                <c:pt idx="26">
                  <c:v>Armenia</c:v>
                </c:pt>
              </c:strCache>
            </c:strRef>
          </c:cat>
          <c:val>
            <c:numRef>
              <c:f>Sheet2!$C$2:$C$28</c:f>
              <c:numCache>
                <c:formatCode>General</c:formatCode>
                <c:ptCount val="27"/>
                <c:pt idx="0">
                  <c:v>99.48</c:v>
                </c:pt>
                <c:pt idx="1">
                  <c:v>98.7</c:v>
                </c:pt>
                <c:pt idx="2">
                  <c:v>92.6</c:v>
                </c:pt>
                <c:pt idx="3">
                  <c:v>89.48</c:v>
                </c:pt>
                <c:pt idx="4">
                  <c:v>89.35</c:v>
                </c:pt>
                <c:pt idx="5">
                  <c:v>88.4</c:v>
                </c:pt>
                <c:pt idx="6">
                  <c:v>86.74</c:v>
                </c:pt>
                <c:pt idx="7">
                  <c:v>83.2</c:v>
                </c:pt>
                <c:pt idx="8">
                  <c:v>80</c:v>
                </c:pt>
                <c:pt idx="9">
                  <c:v>77.66</c:v>
                </c:pt>
                <c:pt idx="10">
                  <c:v>73</c:v>
                </c:pt>
                <c:pt idx="11">
                  <c:v>72.260000000000005</c:v>
                </c:pt>
                <c:pt idx="12">
                  <c:v>71</c:v>
                </c:pt>
                <c:pt idx="13">
                  <c:v>69.3</c:v>
                </c:pt>
                <c:pt idx="14">
                  <c:v>67.319999999999993</c:v>
                </c:pt>
                <c:pt idx="15">
                  <c:v>63.61</c:v>
                </c:pt>
                <c:pt idx="16">
                  <c:v>63.07</c:v>
                </c:pt>
                <c:pt idx="17">
                  <c:v>56.33</c:v>
                </c:pt>
                <c:pt idx="18">
                  <c:v>52.53</c:v>
                </c:pt>
                <c:pt idx="19">
                  <c:v>49</c:v>
                </c:pt>
                <c:pt idx="20">
                  <c:v>46.77</c:v>
                </c:pt>
                <c:pt idx="21">
                  <c:v>46</c:v>
                </c:pt>
                <c:pt idx="22">
                  <c:v>43.7</c:v>
                </c:pt>
                <c:pt idx="23">
                  <c:v>41.5</c:v>
                </c:pt>
                <c:pt idx="24">
                  <c:v>38.78</c:v>
                </c:pt>
                <c:pt idx="25">
                  <c:v>25.8</c:v>
                </c:pt>
                <c:pt idx="26">
                  <c:v>13.26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0-4132-8DB7-A993537C3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587608"/>
        <c:axId val="607585312"/>
      </c:barChart>
      <c:catAx>
        <c:axId val="607587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  <c:crossAx val="607585312"/>
        <c:crosses val="autoZero"/>
        <c:auto val="1"/>
        <c:lblAlgn val="ctr"/>
        <c:lblOffset val="100"/>
        <c:tickLblSkip val="1"/>
        <c:noMultiLvlLbl val="0"/>
      </c:catAx>
      <c:valAx>
        <c:axId val="6075853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BY"/>
          </a:p>
        </c:txPr>
        <c:crossAx val="60758760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B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B6B1D-07A3-418D-926E-01702E98F2A9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5B970-5463-4AD5-A4A1-609015C1B174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831564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5B970-5463-4AD5-A4A1-609015C1B174}" type="slidenum">
              <a:rPr lang="ru-BY" smtClean="0"/>
              <a:t>5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3274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7713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Three prophylactic HPV vaccines, directed against high risk HPV types, are currently available and marketed in many countries worldwide for the prevention of </a:t>
            </a:r>
            <a:r>
              <a:rPr lang="en-US" dirty="0" err="1"/>
              <a:t>HPVrelated</a:t>
            </a:r>
            <a:r>
              <a:rPr lang="en-US" dirty="0"/>
              <a:t> disease: the </a:t>
            </a:r>
            <a:r>
              <a:rPr lang="en-US" dirty="0" err="1"/>
              <a:t>quadrivalent</a:t>
            </a:r>
            <a:r>
              <a:rPr lang="en-US" dirty="0"/>
              <a:t> vaccine was first licensed in 2006, the bivalent vaccine in 2007 and the </a:t>
            </a:r>
            <a:r>
              <a:rPr lang="en-US" dirty="0" err="1"/>
              <a:t>nonavalent</a:t>
            </a:r>
            <a:r>
              <a:rPr lang="en-US" dirty="0"/>
              <a:t> vaccine in 2014. Current evidence suggests that All 3 licensed HPV vaccines – bivalent, </a:t>
            </a:r>
            <a:r>
              <a:rPr lang="en-US" dirty="0" err="1"/>
              <a:t>quadrivalent</a:t>
            </a:r>
            <a:r>
              <a:rPr lang="en-US" dirty="0"/>
              <a:t> and </a:t>
            </a:r>
            <a:r>
              <a:rPr lang="en-US" dirty="0" err="1"/>
              <a:t>nonavalent</a:t>
            </a:r>
            <a:r>
              <a:rPr lang="en-US" dirty="0"/>
              <a:t> – have excellent safety, efficacy and effectiveness profiles.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regard to cervical cancer prevention, all of the 3 licensed HPV vaccines provide high protection against HPV-16 and HPV-18, the HPV types which are associated with 71% of cervical cancer cases globally. HPV vaccines provide some cross-protection against HPV types not included in the vaccines. </a:t>
            </a:r>
            <a:r>
              <a:rPr lang="en-US" dirty="0" err="1"/>
              <a:t>Thr</a:t>
            </a:r>
            <a:r>
              <a:rPr lang="en-US" baseline="0" dirty="0"/>
              <a:t> </a:t>
            </a:r>
            <a:r>
              <a:rPr lang="en-US" dirty="0"/>
              <a:t>bivalent and </a:t>
            </a:r>
            <a:r>
              <a:rPr lang="en-US" dirty="0" err="1"/>
              <a:t>quadrivalent</a:t>
            </a:r>
            <a:r>
              <a:rPr lang="en-US" dirty="0"/>
              <a:t> HPV vaccines provide some level of cross-protection against high-risk HPV types 31, 33 and 45. HPV types which are associated with 13% of cervical cancer cases. HPV types 52 and 58, against which the </a:t>
            </a:r>
            <a:r>
              <a:rPr lang="en-US" dirty="0" err="1"/>
              <a:t>nonavalent</a:t>
            </a:r>
            <a:r>
              <a:rPr lang="en-US" dirty="0"/>
              <a:t> vaccine provides direct protection, are associated with further 5% compared with the bivalent and </a:t>
            </a:r>
            <a:r>
              <a:rPr lang="en-US" dirty="0" err="1"/>
              <a:t>quadrivalent</a:t>
            </a:r>
            <a:r>
              <a:rPr lang="en-US" dirty="0"/>
              <a:t> vaccines which confer </a:t>
            </a:r>
            <a:r>
              <a:rPr lang="en-US" dirty="0" err="1"/>
              <a:t>crossprotection</a:t>
            </a:r>
            <a:r>
              <a:rPr lang="en-US" dirty="0"/>
              <a:t> against HPV types 31, 33 and 45.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2-valent and 4-valent vaccines provide specific and cross protection against HPV serotypes responsible for 84% of the cases of cervical cancer.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9-valent vaccine provides specific protections against HPV serotypes which are altogether associated with 89% of the cases.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dirty="0"/>
              <a:t>The </a:t>
            </a:r>
            <a:r>
              <a:rPr lang="en-US" dirty="0" err="1"/>
              <a:t>quadrivalent</a:t>
            </a:r>
            <a:r>
              <a:rPr lang="en-US" dirty="0"/>
              <a:t> vaccine, which includes HPV-6 and HPV-11, the HPV types that most commonly cause </a:t>
            </a:r>
            <a:r>
              <a:rPr lang="en-US" dirty="0" err="1"/>
              <a:t>anogenital</a:t>
            </a:r>
            <a:r>
              <a:rPr lang="en-US" dirty="0"/>
              <a:t> warts, provides high-level protection against </a:t>
            </a:r>
            <a:r>
              <a:rPr lang="en-US" dirty="0" err="1"/>
              <a:t>anogenital</a:t>
            </a:r>
            <a:r>
              <a:rPr lang="en-US" dirty="0"/>
              <a:t> warts in men and women.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7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B52E61-DA30-4EDE-AC10-B51428F4AC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39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77F4D207-2D5A-4D01-A28A-79E42CFD18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DF2F7CD5-2804-4074-9342-1971BCB216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/>
              <a:t>Which to use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5984C1DB-00B8-4045-8ABA-10A504CD1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437D83-2058-4869-911C-00C5468C722C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8205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7713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of </a:t>
            </a:r>
            <a:r>
              <a:rPr lang="en-US" dirty="0" err="1"/>
              <a:t>quadrivalent</a:t>
            </a:r>
            <a:r>
              <a:rPr lang="en-US" dirty="0"/>
              <a:t> vaccine which includes HPV-6 and HPV-11, the HPV types that most commonly cause </a:t>
            </a:r>
            <a:r>
              <a:rPr lang="en-US" dirty="0" err="1"/>
              <a:t>anogenital</a:t>
            </a:r>
            <a:r>
              <a:rPr lang="en-US" dirty="0"/>
              <a:t> warts, was followed by a rapid decline in the prevalence of this disease. The reductions observed in unvaccinated young men in settings with female-only </a:t>
            </a:r>
            <a:r>
              <a:rPr lang="en-US" dirty="0" err="1"/>
              <a:t>programmes</a:t>
            </a:r>
            <a:r>
              <a:rPr lang="en-US" dirty="0"/>
              <a:t> indicating herd protection.</a:t>
            </a:r>
          </a:p>
          <a:p>
            <a:endParaRPr lang="en-GB" dirty="0"/>
          </a:p>
          <a:p>
            <a:r>
              <a:rPr lang="en-GB" dirty="0"/>
              <a:t>Australia introduced vaccine in 2007 and implemented catch up programme up to the age of 26</a:t>
            </a:r>
            <a:r>
              <a:rPr lang="en-GB" baseline="0" dirty="0"/>
              <a:t> years old with high coverage rates.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3574-28FA-4FBC-86FA-4FDCF6B3EA94}" type="slidenum">
              <a:rPr lang="en-AU" smtClean="0">
                <a:solidFill>
                  <a:prstClr val="black"/>
                </a:solidFill>
              </a:rPr>
              <a:pPr/>
              <a:t>21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2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1228725"/>
            <a:ext cx="5961062" cy="3354388"/>
          </a:xfrm>
        </p:spPr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70F486-380D-467E-A04D-A3D2C47AD7E6}"/>
              </a:ext>
            </a:extLst>
          </p:cNvPr>
          <p:cNvCxnSpPr>
            <a:cxnSpLocks/>
          </p:cNvCxnSpPr>
          <p:nvPr/>
        </p:nvCxnSpPr>
        <p:spPr>
          <a:xfrm>
            <a:off x="583711" y="4133685"/>
            <a:ext cx="30416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Brace 13">
            <a:extLst>
              <a:ext uri="{FF2B5EF4-FFF2-40B4-BE49-F238E27FC236}">
                <a16:creationId xmlns:a16="http://schemas.microsoft.com/office/drawing/2014/main" id="{851F0772-B740-4860-836D-9F98B49E8293}"/>
              </a:ext>
            </a:extLst>
          </p:cNvPr>
          <p:cNvSpPr/>
          <p:nvPr/>
        </p:nvSpPr>
        <p:spPr bwMode="auto">
          <a:xfrm>
            <a:off x="619556" y="2065738"/>
            <a:ext cx="268319" cy="1644619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8AA65332-3437-4C96-8805-B91E732FCEEB}"/>
              </a:ext>
            </a:extLst>
          </p:cNvPr>
          <p:cNvSpPr/>
          <p:nvPr/>
        </p:nvSpPr>
        <p:spPr bwMode="auto">
          <a:xfrm>
            <a:off x="619556" y="3741253"/>
            <a:ext cx="268319" cy="275674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07375-C33F-49B0-8733-B1F273CD3961}"/>
              </a:ext>
            </a:extLst>
          </p:cNvPr>
          <p:cNvSpPr txBox="1"/>
          <p:nvPr/>
        </p:nvSpPr>
        <p:spPr>
          <a:xfrm>
            <a:off x="35758" y="2504343"/>
            <a:ext cx="571800" cy="5905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48563" rIns="0" bIns="48563">
            <a:spAutoFit/>
          </a:bodyPr>
          <a:lstStyle/>
          <a:p>
            <a:pPr lvl="0" defTabSz="933602">
              <a:defRPr/>
            </a:pPr>
            <a:r>
              <a:rPr lang="en-US" sz="800" kern="0" dirty="0" err="1">
                <a:solidFill>
                  <a:prstClr val="black"/>
                </a:solidFill>
              </a:rPr>
              <a:t>Niccolai</a:t>
            </a:r>
            <a:r>
              <a:rPr lang="en-US" sz="800" kern="0" dirty="0">
                <a:solidFill>
                  <a:prstClr val="black"/>
                </a:solidFill>
              </a:rPr>
              <a:t> 2017: p886A; p887A,B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E64B4-182D-48E2-83F1-A8CF97914341}"/>
              </a:ext>
            </a:extLst>
          </p:cNvPr>
          <p:cNvSpPr txBox="1"/>
          <p:nvPr/>
        </p:nvSpPr>
        <p:spPr>
          <a:xfrm>
            <a:off x="35758" y="4048874"/>
            <a:ext cx="571800" cy="4674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48563" rIns="0" bIns="48563">
            <a:spAutoFit/>
          </a:bodyPr>
          <a:lstStyle/>
          <a:p>
            <a:pPr lvl="0" defTabSz="933602">
              <a:defRPr/>
            </a:pPr>
            <a:r>
              <a:rPr lang="en-US" sz="800" kern="0" dirty="0" err="1">
                <a:solidFill>
                  <a:prstClr val="black"/>
                </a:solidFill>
              </a:rPr>
              <a:t>Niccolai</a:t>
            </a:r>
            <a:r>
              <a:rPr lang="en-US" sz="800" kern="0" dirty="0">
                <a:solidFill>
                  <a:prstClr val="black"/>
                </a:solidFill>
              </a:rPr>
              <a:t> 2017: p887A,B,C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016766-7E65-468F-BFE7-BDB1AB46205E}"/>
              </a:ext>
            </a:extLst>
          </p:cNvPr>
          <p:cNvSpPr txBox="1"/>
          <p:nvPr/>
        </p:nvSpPr>
        <p:spPr>
          <a:xfrm>
            <a:off x="35758" y="3374946"/>
            <a:ext cx="571800" cy="5905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48563" rIns="0" bIns="48563">
            <a:spAutoFit/>
          </a:bodyPr>
          <a:lstStyle/>
          <a:p>
            <a:pPr lvl="0" defTabSz="933602">
              <a:defRPr/>
            </a:pPr>
            <a:r>
              <a:rPr lang="en-US" sz="800" kern="0" dirty="0" err="1">
                <a:solidFill>
                  <a:prstClr val="black"/>
                </a:solidFill>
              </a:rPr>
              <a:t>Niccolai</a:t>
            </a:r>
            <a:r>
              <a:rPr lang="en-US" sz="800" kern="0" dirty="0">
                <a:solidFill>
                  <a:prstClr val="black"/>
                </a:solidFill>
              </a:rPr>
              <a:t> 2017: p887B; p888A,B</a:t>
            </a:r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0D8068D-520A-4A55-AE0D-1061886CB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443439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1243013"/>
            <a:ext cx="5961062" cy="3354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98DCC-5FB3-4A2F-A855-14E7DA08338F}"/>
              </a:ext>
            </a:extLst>
          </p:cNvPr>
          <p:cNvSpPr txBox="1"/>
          <p:nvPr/>
        </p:nvSpPr>
        <p:spPr>
          <a:xfrm>
            <a:off x="6234" y="4014421"/>
            <a:ext cx="666831" cy="4194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5304" tIns="47653" rIns="0" bIns="47653" rtlCol="0">
            <a:spAutoFit/>
          </a:bodyPr>
          <a:lstStyle/>
          <a:p>
            <a:pPr defTabSz="9317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Luostarinen</a:t>
            </a:r>
            <a:r>
              <a:rPr lang="en-US" altLang="en-US" sz="700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defTabSz="9317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00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IJC  2018: p2186A,C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2A612-1A57-4A7B-8E5E-68CC92882750}"/>
              </a:ext>
            </a:extLst>
          </p:cNvPr>
          <p:cNvSpPr txBox="1"/>
          <p:nvPr/>
        </p:nvSpPr>
        <p:spPr>
          <a:xfrm>
            <a:off x="29180" y="2754086"/>
            <a:ext cx="643885" cy="4194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5304" tIns="47653" rIns="95304" bIns="4765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Luostarinen</a:t>
            </a:r>
            <a:r>
              <a:rPr lang="en-US" altLang="en-US" sz="700" dirty="0">
                <a:solidFill>
                  <a:prstClr val="black"/>
                </a:solidFill>
                <a:latin typeface="Calibri" panose="020F0502020204030204"/>
              </a:rPr>
              <a:t> IJC  2018: p2186B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572CAE-F1EA-4898-A955-91CEA3BCB6F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73065" y="4059304"/>
            <a:ext cx="290640" cy="164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1FD149-BF43-4B97-B2CC-FF13D370F3D9}"/>
              </a:ext>
            </a:extLst>
          </p:cNvPr>
          <p:cNvSpPr txBox="1"/>
          <p:nvPr/>
        </p:nvSpPr>
        <p:spPr>
          <a:xfrm>
            <a:off x="17706" y="4493558"/>
            <a:ext cx="666831" cy="4194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5304" tIns="47653" rIns="0" bIns="47653" rtlCol="0">
            <a:spAutoFit/>
          </a:bodyPr>
          <a:lstStyle/>
          <a:p>
            <a:pPr defTabSz="9317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dirty="0">
                <a:solidFill>
                  <a:prstClr val="black"/>
                </a:solidFill>
                <a:latin typeface="Calibri" panose="020F0502020204030204"/>
              </a:rPr>
              <a:t>Luostarinen</a:t>
            </a:r>
            <a:r>
              <a:rPr lang="en-US" altLang="en-US" sz="700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defTabSz="93173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00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IJC  2018: p2186A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6785BD-FC18-4713-956B-D0687BDB9F6D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84537" y="4375029"/>
            <a:ext cx="217981" cy="328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7A064B-D19F-4266-B592-BBC1D81FCE03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84537" y="4475995"/>
            <a:ext cx="217981" cy="227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10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IA2030 руководствуется четырьмя принципами: в центре внимания находятся люди, руководство осуществляют страны, оно реализуется в рамках широких партнерских отношений и опирается на высококачественные данные.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FAFD1-1F98-4987-8B23-14A4C7BF0B5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9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2287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9450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11689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ACTIV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5" y="685973"/>
            <a:ext cx="9931001" cy="795528"/>
          </a:xfrm>
        </p:spPr>
        <p:txBody>
          <a:bodyPr anchor="t" anchorCtr="0"/>
          <a:lstStyle>
            <a:lvl1pPr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&lt;Title &amp; content layout&gt;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3C0F8-223F-48FE-BEE2-4FF0A9502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288" y="5934808"/>
            <a:ext cx="9930811" cy="455944"/>
          </a:xfrm>
        </p:spPr>
        <p:txBody>
          <a:bodyPr anchor="b" anchorCtr="0"/>
          <a:lstStyle>
            <a:lvl1pPr marL="0" indent="0">
              <a:spcAft>
                <a:spcPts val="200"/>
              </a:spcAft>
              <a:buNone/>
              <a:defRPr sz="90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766601-EB9B-4F0B-8C46-4E8A7F0E550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544" y="1609400"/>
            <a:ext cx="10976373" cy="41056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07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8B9B92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NCIRD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24"/>
          <a:stretch/>
        </p:blipFill>
        <p:spPr>
          <a:xfrm>
            <a:off x="0" y="6683027"/>
            <a:ext cx="12192000" cy="174973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545167"/>
            <a:ext cx="10972800" cy="4455584"/>
          </a:xfrm>
        </p:spPr>
        <p:txBody>
          <a:bodyPr/>
          <a:lstStyle>
            <a:lvl1pPr marL="457189" indent="-457189">
              <a:buClr>
                <a:srgbClr val="8B9B92"/>
              </a:buClr>
              <a:buFont typeface="Wingdings" panose="05000000000000000000" pitchFamily="2" charset="2"/>
              <a:buChar char="§"/>
              <a:defRPr sz="2667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B2A97E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594F40"/>
              </a:buClr>
              <a:defRPr sz="2667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275827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3660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50942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1549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42469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4553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32488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5392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17330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65D22-6380-48D8-8F26-78D62F60C0E4}" type="datetimeFigureOut">
              <a:rPr lang="ru-BY" smtClean="0"/>
              <a:t>02.10.2025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17ECF-6B29-4B3E-80CC-53CD3473AB2B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9996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onlinelibrary.wiley.com/doi/10.1002/ijc.22527/full#fig1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cet/article/PIIS0140-6736(21)02178-4/fulltext" TargetMode="External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who.int/publications/i/item/978924001410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:///D:\mydekstor\&#208;&#184;&#208;&#188;&#208;&#188;&#209;&#131;&#208;&#189;&#208;&#190;&#208;&#191;&#209;&#128;&#208;&#190;&#209;&#132;\&#208;&#178;&#208;&#191;&#209;&#135;\cervical-cancer-cheatsheet-russian-pub-fin%20&#208;&#146;&#208;&#158;&#208;&#151;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mmunizationdata.who.int/pages/coverage/hpv.html?ANTIGEN=HPV_FEM&amp;YEAR=&amp;ADVANCED_GROUPINGS=EURO&amp;CODE=" TargetMode="Externa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2A3B9F-72F1-D6DF-D6FA-49FE7A6EA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951" y="788565"/>
            <a:ext cx="11098029" cy="353694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Вакцинопрофилактика </a:t>
            </a:r>
            <a:br>
              <a:rPr lang="ru-RU" b="1" dirty="0"/>
            </a:br>
            <a:r>
              <a:rPr lang="ru-RU" b="1" dirty="0"/>
              <a:t>ВПЧ-инфекции </a:t>
            </a:r>
            <a:br>
              <a:rPr lang="ru-RU" b="1" dirty="0"/>
            </a:br>
            <a:r>
              <a:rPr lang="ru-RU" b="1" dirty="0"/>
              <a:t>в Республике Беларусь</a:t>
            </a:r>
            <a:endParaRPr lang="ru-BY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968108-B4E9-CFB7-AD8E-59FE6CA4F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411" y="6178116"/>
            <a:ext cx="11256455" cy="679884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ГУ «Республиканский центр гигиены, эпидемиологии и общественного здоровья»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2025 год</a:t>
            </a:r>
            <a:endParaRPr lang="ru-BY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5F28E6-F4E3-4312-B48D-48D09331F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1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376"/>
            <a:ext cx="11876183" cy="1275533"/>
          </a:xfrm>
        </p:spPr>
        <p:txBody>
          <a:bodyPr>
            <a:noAutofit/>
          </a:bodyPr>
          <a:lstStyle/>
          <a:p>
            <a:pPr algn="ctr" defTabSz="1219170"/>
            <a:r>
              <a:rPr lang="ru-RU" sz="2400" b="1" dirty="0">
                <a:solidFill>
                  <a:srgbClr val="C00000"/>
                </a:solidFill>
                <a:latin typeface="+mn-lt"/>
              </a:rPr>
              <a:t>Вакцины для предупреждения ВПЧ-инфекции </a:t>
            </a:r>
            <a:br>
              <a:rPr lang="ru-RU" sz="2400" b="1" dirty="0">
                <a:solidFill>
                  <a:srgbClr val="C00000"/>
                </a:solidFill>
                <a:latin typeface="+mn-lt"/>
              </a:rPr>
            </a:br>
            <a:r>
              <a:rPr lang="ru-RU" sz="2400" b="1" dirty="0">
                <a:solidFill>
                  <a:srgbClr val="C00000"/>
                </a:solidFill>
                <a:latin typeface="+mn-lt"/>
              </a:rPr>
              <a:t>включают (дают перекрестную защиту) </a:t>
            </a:r>
            <a:r>
              <a:rPr lang="ru-RU" sz="2400" b="1" dirty="0" err="1">
                <a:solidFill>
                  <a:srgbClr val="C00000"/>
                </a:solidFill>
                <a:latin typeface="+mn-lt"/>
              </a:rPr>
              <a:t>высокоонкогенные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 типы, </a:t>
            </a:r>
            <a:br>
              <a:rPr lang="ru-RU" sz="2400" b="1" dirty="0">
                <a:solidFill>
                  <a:srgbClr val="C00000"/>
                </a:solidFill>
                <a:latin typeface="+mn-lt"/>
              </a:rPr>
            </a:br>
            <a:r>
              <a:rPr lang="ru-RU" sz="2400" b="1" dirty="0">
                <a:solidFill>
                  <a:srgbClr val="C00000"/>
                </a:solidFill>
                <a:latin typeface="+mn-lt"/>
              </a:rPr>
              <a:t>обуславливающие от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84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% до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90%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всех раков шейки матки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918637"/>
              </p:ext>
            </p:extLst>
          </p:nvPr>
        </p:nvGraphicFramePr>
        <p:xfrm>
          <a:off x="4208443" y="1441069"/>
          <a:ext cx="6929610" cy="512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77261" y="5981770"/>
            <a:ext cx="1327711" cy="3435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9620" rIns="81639" bIns="40820"/>
          <a:lstStyle/>
          <a:p>
            <a:pPr algn="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GB" sz="1000" i="1" dirty="0">
                <a:solidFill>
                  <a:schemeClr val="tx2">
                    <a:lumMod val="75000"/>
                  </a:schemeClr>
                </a:solidFill>
              </a:rPr>
              <a:t>Serrano at al., 2015</a:t>
            </a:r>
            <a:endParaRPr lang="en-GB" sz="1000" i="1" dirty="0">
              <a:solidFill>
                <a:schemeClr val="tx2">
                  <a:lumMod val="75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Left Brace 6"/>
          <p:cNvSpPr/>
          <p:nvPr/>
        </p:nvSpPr>
        <p:spPr bwMode="auto">
          <a:xfrm>
            <a:off x="4485294" y="1920838"/>
            <a:ext cx="216024" cy="720080"/>
          </a:xfrm>
          <a:prstGeom prst="leftBrace">
            <a:avLst/>
          </a:prstGeom>
          <a:pattFill prst="pct5">
            <a:fgClr>
              <a:srgbClr val="CCFFFF"/>
            </a:fgClr>
            <a:bgClr>
              <a:schemeClr val="bg1"/>
            </a:bgClr>
          </a:pattFill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charset="0"/>
              <a:cs typeface="Arial" charset="0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4485294" y="3064955"/>
            <a:ext cx="180020" cy="1152128"/>
          </a:xfrm>
          <a:prstGeom prst="leftBrace">
            <a:avLst/>
          </a:prstGeom>
          <a:noFill/>
          <a:ln w="222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charset="0"/>
              <a:cs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589256" y="1899936"/>
            <a:ext cx="283369" cy="3096344"/>
          </a:xfrm>
          <a:prstGeom prst="leftBrace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latin typeface="Arial" charset="0"/>
              <a:cs typeface="Arial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140126" y="1731883"/>
            <a:ext cx="2068317" cy="57606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C00000"/>
                </a:solidFill>
                <a:latin typeface="Arial" charset="0"/>
                <a:cs typeface="Arial" charset="0"/>
              </a:rPr>
              <a:t>2/4-</a:t>
            </a:r>
            <a:r>
              <a:rPr lang="ru-RU" sz="2000" dirty="0">
                <a:solidFill>
                  <a:srgbClr val="C00000"/>
                </a:solidFill>
                <a:latin typeface="Arial" charset="0"/>
                <a:cs typeface="Arial" charset="0"/>
              </a:rPr>
              <a:t>валентные вакцины; прямая защита</a:t>
            </a:r>
            <a:r>
              <a:rPr lang="en-GB" sz="2000" dirty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endParaRPr lang="en-US" sz="2000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065442" y="3140968"/>
            <a:ext cx="2527864" cy="57606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00B050"/>
                </a:solidFill>
                <a:latin typeface="Arial" charset="0"/>
                <a:cs typeface="Arial" charset="0"/>
              </a:rPr>
              <a:t>2/4-</a:t>
            </a:r>
            <a:r>
              <a:rPr lang="ru-RU" sz="2000" dirty="0">
                <a:solidFill>
                  <a:srgbClr val="00B050"/>
                </a:solidFill>
                <a:latin typeface="Arial" charset="0"/>
                <a:cs typeface="Arial" charset="0"/>
              </a:rPr>
              <a:t> валентные вакцины; перекрестная защита</a:t>
            </a:r>
            <a:r>
              <a:rPr lang="en-GB" sz="2000" dirty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  <a:endParaRPr lang="en-US" sz="200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0" y="2369782"/>
            <a:ext cx="1504950" cy="542273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7030A0"/>
                </a:solidFill>
              </a:rPr>
              <a:t>9</a:t>
            </a:r>
            <a:r>
              <a:rPr lang="en-GB" sz="2000" dirty="0">
                <a:solidFill>
                  <a:srgbClr val="7030A0"/>
                </a:solidFill>
                <a:latin typeface="Arial" charset="0"/>
                <a:cs typeface="Arial" charset="0"/>
              </a:rPr>
              <a:t>-</a:t>
            </a:r>
            <a:r>
              <a:rPr lang="ru-RU" sz="2000" dirty="0">
                <a:solidFill>
                  <a:srgbClr val="7030A0"/>
                </a:solidFill>
              </a:rPr>
              <a:t>валентные вакцины; прямая защита</a:t>
            </a:r>
            <a:r>
              <a:rPr lang="en-GB" sz="2000" dirty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B4A49C-C661-480D-9B7B-666BE7697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0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73A18-5356-E9F7-8533-D2EFF6558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3DD30-F23D-5B27-1CC3-47F614CF3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764" y="27686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2. Как вакцина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для предупреждения ВПЧ-инфекции работает?</a:t>
            </a:r>
            <a:br>
              <a:rPr lang="ru-RU" b="1" dirty="0">
                <a:solidFill>
                  <a:srgbClr val="C00000"/>
                </a:solidFill>
              </a:rPr>
            </a:br>
            <a:endParaRPr lang="ru-BY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8E5C67-B6E0-4770-9611-D3D16BA4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D861A96-96E0-FBCB-3955-3046560A8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44" y="61283"/>
            <a:ext cx="12016073" cy="2968164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</a:rPr>
              <a:t>Механизм защиты опосредован антителами к </a:t>
            </a:r>
            <a:r>
              <a:rPr lang="en-US" b="1" dirty="0">
                <a:solidFill>
                  <a:srgbClr val="C00000"/>
                </a:solidFill>
              </a:rPr>
              <a:t>L1</a:t>
            </a:r>
            <a:r>
              <a:rPr lang="ru-RU" b="1" dirty="0">
                <a:solidFill>
                  <a:srgbClr val="C00000"/>
                </a:solidFill>
              </a:rPr>
              <a:t> белку,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</a:rPr>
              <a:t>которые связываются с наружной мембраной ВПЧ, что предотвращает проникновение вируса в клетки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</a:rPr>
              <a:t>Вакцин-индуцированные антитела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</a:rPr>
              <a:t>должны присутствовать во время инфицирования</a:t>
            </a:r>
            <a:endParaRPr lang="ru-BY" b="1" dirty="0">
              <a:solidFill>
                <a:srgbClr val="C00000"/>
              </a:solidFill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49000237-4CEC-14F7-9D18-62A50FCCAB9D}"/>
              </a:ext>
            </a:extLst>
          </p:cNvPr>
          <p:cNvSpPr/>
          <p:nvPr/>
        </p:nvSpPr>
        <p:spPr>
          <a:xfrm>
            <a:off x="5807433" y="1545365"/>
            <a:ext cx="411061" cy="3188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CB4DD0-5199-B419-F547-D962F10D5597}"/>
              </a:ext>
            </a:extLst>
          </p:cNvPr>
          <p:cNvSpPr/>
          <p:nvPr/>
        </p:nvSpPr>
        <p:spPr>
          <a:xfrm>
            <a:off x="188521" y="2902226"/>
            <a:ext cx="11841802" cy="3344469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Титры нейтрализующих антител к белку </a:t>
            </a:r>
            <a:r>
              <a:rPr lang="en-US" sz="2400" dirty="0"/>
              <a:t>L1</a:t>
            </a:r>
            <a:r>
              <a:rPr lang="ru-RU" sz="2400" dirty="0"/>
              <a:t>:</a:t>
            </a:r>
          </a:p>
          <a:p>
            <a:pPr algn="ctr"/>
            <a:endParaRPr lang="ru-RU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/>
              <a:t>достигают пика через 4 недели после введения завершающей дозы вакцины;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/>
              <a:t>снижаются в течение первого года;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dirty="0"/>
              <a:t> достигают плато примерно через 2 года после вакцинации. </a:t>
            </a:r>
          </a:p>
          <a:p>
            <a:pPr algn="ctr"/>
            <a:r>
              <a:rPr lang="ru-RU" sz="2400" dirty="0"/>
              <a:t>Уровни антител после вакцинации значительно превышают таковые после естественного заражения и </a:t>
            </a:r>
          </a:p>
          <a:p>
            <a:pPr algn="ctr"/>
            <a:r>
              <a:rPr lang="ru-RU" sz="2400" dirty="0"/>
              <a:t>остаются стабильными как минимум 10 лет после вакцинации.</a:t>
            </a:r>
            <a:endParaRPr lang="ru-BY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F1371-CD2A-AEAF-5378-5B8F7AF6173A}"/>
              </a:ext>
            </a:extLst>
          </p:cNvPr>
          <p:cNvSpPr txBox="1"/>
          <p:nvPr/>
        </p:nvSpPr>
        <p:spPr>
          <a:xfrm>
            <a:off x="10100344" y="6246695"/>
            <a:ext cx="2000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i="1" dirty="0">
                <a:solidFill>
                  <a:schemeClr val="tx2">
                    <a:lumMod val="75000"/>
                  </a:schemeClr>
                </a:solidFill>
              </a:rPr>
              <a:t>Стома И.О., Эпидемиология и вакцинация / Гомель : </a:t>
            </a:r>
            <a:r>
              <a:rPr lang="ru-RU" sz="1000" i="1" dirty="0" err="1">
                <a:solidFill>
                  <a:schemeClr val="tx2">
                    <a:lumMod val="75000"/>
                  </a:schemeClr>
                </a:solidFill>
              </a:rPr>
              <a:t>ГомГМУ</a:t>
            </a:r>
            <a:r>
              <a:rPr lang="ru-RU" sz="1000" i="1" dirty="0">
                <a:solidFill>
                  <a:schemeClr val="tx2">
                    <a:lumMod val="75000"/>
                  </a:schemeClr>
                </a:solidFill>
              </a:rPr>
              <a:t>, 2022.- 480 с. </a:t>
            </a:r>
            <a:endParaRPr lang="ru-BY" sz="10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95E70D-3BAD-409D-BDB6-98FC68ED6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4907" y="5643871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5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14729-363A-9D2A-CFB3-AF8651335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17FA8-3330-1BF3-FC52-A7B30336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939" y="2927061"/>
            <a:ext cx="8596668" cy="132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3. Результаты исследований: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3.1. Безопасность вакцины.</a:t>
            </a:r>
          </a:p>
        </p:txBody>
      </p:sp>
      <p:pic>
        <p:nvPicPr>
          <p:cNvPr id="1026" name="Picture 2" descr="Если бы вам сказали, что существует прививка от рака, вы бы ее сделали? —  Вакцинация от вируса папилломы человека">
            <a:extLst>
              <a:ext uri="{FF2B5EF4-FFF2-40B4-BE49-F238E27FC236}">
                <a16:creationId xmlns:a16="http://schemas.microsoft.com/office/drawing/2014/main" id="{3F9DD39C-B85C-E29B-84B2-41B0E807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647635" cy="1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DDF48-4419-4B05-A56E-E909864F1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50A3-4508-15ED-9F81-839777856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84" y="60008"/>
            <a:ext cx="11890608" cy="993413"/>
          </a:xfrm>
        </p:spPr>
        <p:txBody>
          <a:bodyPr>
            <a:normAutofit/>
          </a:bodyPr>
          <a:lstStyle/>
          <a:p>
            <a:pPr algn="ctr">
              <a:spcBef>
                <a:spcPts val="2400"/>
              </a:spcBef>
            </a:pPr>
            <a:r>
              <a:rPr lang="ru-RU" sz="2800" dirty="0">
                <a:solidFill>
                  <a:srgbClr val="C00000"/>
                </a:solidFill>
                <a:latin typeface="+mn-lt"/>
              </a:rPr>
              <a:t>Вакцинация для предупреждения ВПЧ-инфекции </a:t>
            </a:r>
            <a:br>
              <a:rPr lang="ru-RU" sz="2800" dirty="0">
                <a:solidFill>
                  <a:srgbClr val="C00000"/>
                </a:solidFill>
                <a:latin typeface="+mn-lt"/>
              </a:rPr>
            </a:br>
            <a:r>
              <a:rPr lang="ru-RU" sz="2800" dirty="0">
                <a:solidFill>
                  <a:srgbClr val="C00000"/>
                </a:solidFill>
                <a:latin typeface="+mn-lt"/>
              </a:rPr>
              <a:t>не оказывает влияния на фертильность</a:t>
            </a:r>
            <a:endParaRPr lang="en-US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9F5DA3-8C90-FE0C-8746-7588EBEDEDCE}"/>
              </a:ext>
            </a:extLst>
          </p:cNvPr>
          <p:cNvSpPr/>
          <p:nvPr/>
        </p:nvSpPr>
        <p:spPr>
          <a:xfrm>
            <a:off x="419757" y="2294720"/>
            <a:ext cx="370456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/>
              <a:t>28 миллионов </a:t>
            </a:r>
            <a:r>
              <a:rPr lang="ru-RU" sz="2000" dirty="0"/>
              <a:t>доз вакцины введено лицам женского и мужского пола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6D703-ECDB-33B4-E815-A2A89C07C072}"/>
              </a:ext>
            </a:extLst>
          </p:cNvPr>
          <p:cNvSpPr/>
          <p:nvPr/>
        </p:nvSpPr>
        <p:spPr>
          <a:xfrm>
            <a:off x="1857375" y="3490637"/>
            <a:ext cx="3981112" cy="1448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b="1" spc="11" dirty="0">
                <a:solidFill>
                  <a:schemeClr val="bg1"/>
                </a:solidFill>
              </a:rPr>
              <a:t>7244 </a:t>
            </a:r>
            <a:r>
              <a:rPr lang="ru-RU" sz="1600" b="1" spc="11" dirty="0">
                <a:solidFill>
                  <a:schemeClr val="bg1"/>
                </a:solidFill>
              </a:rPr>
              <a:t>сообщения</a:t>
            </a:r>
            <a:r>
              <a:rPr lang="en-US" sz="1600" b="1" spc="11" dirty="0">
                <a:solidFill>
                  <a:schemeClr val="bg1"/>
                </a:solidFill>
              </a:rPr>
              <a:t> </a:t>
            </a:r>
            <a:r>
              <a:rPr lang="ru-RU" sz="1600" spc="11" dirty="0">
                <a:solidFill>
                  <a:schemeClr val="bg1"/>
                </a:solidFill>
              </a:rPr>
              <a:t>об НП </a:t>
            </a:r>
          </a:p>
          <a:p>
            <a:pPr lvl="0" algn="ctr"/>
            <a:r>
              <a:rPr lang="ru-RU" sz="1600" spc="11" dirty="0">
                <a:solidFill>
                  <a:schemeClr val="bg1"/>
                </a:solidFill>
              </a:rPr>
              <a:t>(259 сообщений на 1,000,000 доз)</a:t>
            </a:r>
          </a:p>
          <a:p>
            <a:pPr lvl="0" algn="ctr"/>
            <a:r>
              <a:rPr lang="ru-RU" sz="1600" b="1" spc="11" dirty="0">
                <a:solidFill>
                  <a:schemeClr val="bg1"/>
                </a:solidFill>
              </a:rPr>
              <a:t>97,4% несерьезные </a:t>
            </a:r>
          </a:p>
          <a:p>
            <a:pPr lvl="0" algn="ctr"/>
            <a:r>
              <a:rPr lang="ru-RU" sz="1600" spc="11" dirty="0">
                <a:solidFill>
                  <a:schemeClr val="bg1"/>
                </a:solidFill>
              </a:rPr>
              <a:t>(головокружения, головная боль, реакции на месте инъекции)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0AF3E-15B6-AA2E-458A-69B4CB52F341}"/>
              </a:ext>
            </a:extLst>
          </p:cNvPr>
          <p:cNvSpPr/>
          <p:nvPr/>
        </p:nvSpPr>
        <p:spPr>
          <a:xfrm>
            <a:off x="4270802" y="5199682"/>
            <a:ext cx="3981112" cy="1464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/>
              <a:t>3 сообщения </a:t>
            </a:r>
            <a:r>
              <a:rPr lang="ru-RU" sz="2000" dirty="0"/>
              <a:t>сопоставимые </a:t>
            </a:r>
          </a:p>
          <a:p>
            <a:pPr lvl="0" algn="ctr"/>
            <a:r>
              <a:rPr lang="ru-RU" sz="2000" dirty="0"/>
              <a:t>с диагнозом первичной недостаточности яичников – </a:t>
            </a:r>
          </a:p>
          <a:p>
            <a:pPr lvl="0" algn="ctr"/>
            <a:r>
              <a:rPr lang="ru-RU" sz="2000" b="1" dirty="0"/>
              <a:t>не подтверждены</a:t>
            </a:r>
            <a:endParaRPr lang="en-US" sz="2000" b="1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7DACB7B-A71C-A52F-D93B-D07DB3D18065}"/>
              </a:ext>
            </a:extLst>
          </p:cNvPr>
          <p:cNvSpPr/>
          <p:nvPr/>
        </p:nvSpPr>
        <p:spPr>
          <a:xfrm rot="2266837">
            <a:off x="992245" y="3335304"/>
            <a:ext cx="457200" cy="30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3191785-50B3-27E4-2128-45E54BD998FE}"/>
              </a:ext>
            </a:extLst>
          </p:cNvPr>
          <p:cNvSpPr/>
          <p:nvPr/>
        </p:nvSpPr>
        <p:spPr>
          <a:xfrm rot="2266837">
            <a:off x="2906357" y="5047282"/>
            <a:ext cx="457200" cy="30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5F8517-291A-96CD-728F-7E4C4D6C0286}"/>
              </a:ext>
            </a:extLst>
          </p:cNvPr>
          <p:cNvSpPr/>
          <p:nvPr/>
        </p:nvSpPr>
        <p:spPr>
          <a:xfrm>
            <a:off x="8067678" y="1860998"/>
            <a:ext cx="3981112" cy="45242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20000"/>
                  <a:lumOff val="80000"/>
                  <a:alpha val="52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 lIns="274249" tIns="182832" rIns="274249" bIns="182832" anchor="t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Не выявлено никаких необычных или не ожидаемых проявлений после вакцинации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Большинство (97,4%) сообщений было о несерьезных проявлениях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Частота серьезных проявлений, включая первичную недостаточность яичников, была в пределах наблюдаемой в период до внедрения вакцины для предупреждения ВПЧ-инфекции.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F8A897-EBCA-E30D-552F-476564AAF2B4}"/>
              </a:ext>
            </a:extLst>
          </p:cNvPr>
          <p:cNvSpPr/>
          <p:nvPr/>
        </p:nvSpPr>
        <p:spPr>
          <a:xfrm>
            <a:off x="533400" y="6485911"/>
            <a:ext cx="426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100" i="1" dirty="0">
                <a:solidFill>
                  <a:schemeClr val="tx2">
                    <a:lumMod val="75000"/>
                  </a:schemeClr>
                </a:solidFill>
              </a:rPr>
              <a:t>Shimabukuro TT, et al. Pediatrics.</a:t>
            </a:r>
            <a:r>
              <a:rPr lang="ru-RU" sz="11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100" i="1" dirty="0">
                <a:solidFill>
                  <a:schemeClr val="tx2">
                    <a:lumMod val="75000"/>
                  </a:schemeClr>
                </a:solidFill>
              </a:rPr>
              <a:t>2019;144(6):e20191791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2B5F4F-824F-A9A8-5589-E3ED8CA95AD3}"/>
              </a:ext>
            </a:extLst>
          </p:cNvPr>
          <p:cNvGrpSpPr/>
          <p:nvPr/>
        </p:nvGrpSpPr>
        <p:grpSpPr>
          <a:xfrm>
            <a:off x="6100169" y="2700709"/>
            <a:ext cx="1422400" cy="1422399"/>
            <a:chOff x="609600" y="1549400"/>
            <a:chExt cx="1562100" cy="1562100"/>
          </a:xfrm>
          <a:solidFill>
            <a:schemeClr val="accent2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2B61DC-0E83-4542-97C8-BFB3B74990CC}"/>
                </a:ext>
              </a:extLst>
            </p:cNvPr>
            <p:cNvSpPr/>
            <p:nvPr/>
          </p:nvSpPr>
          <p:spPr>
            <a:xfrm>
              <a:off x="609600" y="1549400"/>
              <a:ext cx="1562100" cy="156210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11" dirty="0" err="1"/>
            </a:p>
          </p:txBody>
        </p:sp>
        <p:pic>
          <p:nvPicPr>
            <p:cNvPr id="17" name="Picture 16" descr="A picture containing necklet, vector graphics&#10;&#10;Description automatically generated">
              <a:extLst>
                <a:ext uri="{FF2B5EF4-FFF2-40B4-BE49-F238E27FC236}">
                  <a16:creationId xmlns:a16="http://schemas.microsoft.com/office/drawing/2014/main" id="{8A9A04D3-ABF6-D3DF-2D08-6B1DC61DE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647" y="1727245"/>
              <a:ext cx="665765" cy="12444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AB8CBBAE-5FA3-AD65-8B4D-45F0CCC474D8}"/>
              </a:ext>
            </a:extLst>
          </p:cNvPr>
          <p:cNvSpPr/>
          <p:nvPr/>
        </p:nvSpPr>
        <p:spPr>
          <a:xfrm>
            <a:off x="6198798" y="2785219"/>
            <a:ext cx="1253381" cy="1253381"/>
          </a:xfrm>
          <a:prstGeom prst="ellipse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11" dirty="0" err="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73753B-8D19-4DDD-FA30-27E3700AF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4"/>
          <a:stretch/>
        </p:blipFill>
        <p:spPr>
          <a:xfrm>
            <a:off x="6328572" y="2997059"/>
            <a:ext cx="1143000" cy="9812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2643D7-3375-F7E6-13A3-554A180B3996}"/>
              </a:ext>
            </a:extLst>
          </p:cNvPr>
          <p:cNvSpPr/>
          <p:nvPr/>
        </p:nvSpPr>
        <p:spPr>
          <a:xfrm>
            <a:off x="253494" y="1098802"/>
            <a:ext cx="1189060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Система регистрации сигналов о побочных проявлениях после вакцинации (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VAERS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),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2014–2017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гг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Случаи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первичной недостаточности яичников среди привитых против ВПЧ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-инфекции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в США</a:t>
            </a:r>
            <a:endParaRPr lang="en-US" sz="16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B539C8-1DF3-49FF-93C5-D36336CB6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36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EA305-1399-8098-FF7C-2D9B92C7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637" y="25187"/>
            <a:ext cx="10515600" cy="10122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</a:rPr>
              <a:t>Вакцинация для предупреждения ВПЧ-инфекции не оказывает влияния на фертильность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F4FF92-4BF6-EF8B-9935-3D988F86D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55" y="1988532"/>
            <a:ext cx="6355408" cy="3414335"/>
          </a:xfr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8EC709-D712-652A-B1A2-04F12C829051}"/>
              </a:ext>
            </a:extLst>
          </p:cNvPr>
          <p:cNvSpPr/>
          <p:nvPr/>
        </p:nvSpPr>
        <p:spPr>
          <a:xfrm rot="16200000">
            <a:off x="-527644" y="3581400"/>
            <a:ext cx="1905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Заболеваемость с нарастающим итогом, %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A6355E-F0F4-413F-2F1F-DC1E6E54FD81}"/>
              </a:ext>
            </a:extLst>
          </p:cNvPr>
          <p:cNvSpPr/>
          <p:nvPr/>
        </p:nvSpPr>
        <p:spPr>
          <a:xfrm>
            <a:off x="1075207" y="2427411"/>
            <a:ext cx="1101853" cy="161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err="1">
                <a:solidFill>
                  <a:schemeClr val="tx1"/>
                </a:solidFill>
              </a:rPr>
              <a:t>Невакцинированные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D8D128-F72C-D001-D713-84FFCA7FE35F}"/>
              </a:ext>
            </a:extLst>
          </p:cNvPr>
          <p:cNvSpPr/>
          <p:nvPr/>
        </p:nvSpPr>
        <p:spPr>
          <a:xfrm>
            <a:off x="1075207" y="2562626"/>
            <a:ext cx="1101852" cy="161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Вакцинированные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35822C-B389-EE60-E657-A3F05FDC5D54}"/>
              </a:ext>
            </a:extLst>
          </p:cNvPr>
          <p:cNvSpPr/>
          <p:nvPr/>
        </p:nvSpPr>
        <p:spPr>
          <a:xfrm>
            <a:off x="2855753" y="5007379"/>
            <a:ext cx="892473" cy="213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Возраст, лет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E04C63-963D-7CC9-510E-1917E76D0D0E}"/>
              </a:ext>
            </a:extLst>
          </p:cNvPr>
          <p:cNvSpPr/>
          <p:nvPr/>
        </p:nvSpPr>
        <p:spPr>
          <a:xfrm>
            <a:off x="595337" y="1105673"/>
            <a:ext cx="6021637" cy="65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Заболеваемость первичной недостаточностью яичников с нарастающим итогом в зависимости от статуса вакцинации (95% ДИ)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C14BC-0097-CBEC-A7C0-8F5EC40B476C}"/>
              </a:ext>
            </a:extLst>
          </p:cNvPr>
          <p:cNvSpPr/>
          <p:nvPr/>
        </p:nvSpPr>
        <p:spPr>
          <a:xfrm>
            <a:off x="7358871" y="1501559"/>
            <a:ext cx="4518868" cy="3760715"/>
          </a:xfrm>
          <a:prstGeom prst="rect">
            <a:avLst/>
          </a:prstGeom>
          <a:ln/>
          <a:effectLst>
            <a:softEdge rad="317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Проспективное</a:t>
            </a:r>
            <a:r>
              <a:rPr lang="ru-RU" dirty="0">
                <a:solidFill>
                  <a:schemeClr val="tx1"/>
                </a:solidFill>
              </a:rPr>
              <a:t> исследование (Дания) - наблюдение за 996 300 девочками-подростками и молодыми женщинами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возрасте 11-34 лет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в период 2007 -2016 гг.: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marL="342900" lvl="1" indent="-34290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505 829 (50,8%) привиты против ВПЧ-инфекции – </a:t>
            </a:r>
          </a:p>
          <a:p>
            <a:pPr marL="0" lvl="1" algn="ctr"/>
            <a:r>
              <a:rPr lang="ru-RU" dirty="0">
                <a:solidFill>
                  <a:schemeClr val="tx1"/>
                </a:solidFill>
              </a:rPr>
              <a:t>у 54 была диагностирована первичная недостаточность яичников;</a:t>
            </a:r>
          </a:p>
          <a:p>
            <a:pPr marL="0" lvl="1" algn="ctr"/>
            <a:endParaRPr lang="ru-RU" dirty="0">
              <a:solidFill>
                <a:schemeClr val="tx1"/>
              </a:solidFill>
            </a:endParaRPr>
          </a:p>
          <a:p>
            <a:pPr marL="342900" lvl="1" indent="-34290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490 471 (49,2%) не привиты – </a:t>
            </a:r>
          </a:p>
          <a:p>
            <a:pPr marL="0" lvl="1" algn="ctr"/>
            <a:r>
              <a:rPr lang="ru-RU" dirty="0">
                <a:solidFill>
                  <a:schemeClr val="tx1"/>
                </a:solidFill>
              </a:rPr>
              <a:t>у 60 была диагностирована первичная недостаточность яичников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842F60-8219-9605-4153-39CC69D40F24}"/>
              </a:ext>
            </a:extLst>
          </p:cNvPr>
          <p:cNvSpPr/>
          <p:nvPr/>
        </p:nvSpPr>
        <p:spPr>
          <a:xfrm>
            <a:off x="7308562" y="6451813"/>
            <a:ext cx="4756744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Hviid A, et al. JAMA </a:t>
            </a:r>
            <a:r>
              <a:rPr lang="en-US" sz="1600" i="1" dirty="0" err="1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Netw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Open. 2021;4(8):e2120391</a:t>
            </a:r>
            <a:r>
              <a:rPr lang="en-US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CCCA78-7905-BEB9-C278-5CFD52E56B99}"/>
              </a:ext>
            </a:extLst>
          </p:cNvPr>
          <p:cNvGrpSpPr/>
          <p:nvPr/>
        </p:nvGrpSpPr>
        <p:grpSpPr>
          <a:xfrm>
            <a:off x="253576" y="5421847"/>
            <a:ext cx="9175650" cy="1125394"/>
            <a:chOff x="994305" y="3739734"/>
            <a:chExt cx="7088105" cy="330733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62313B-5218-5D63-803F-A4C32644D412}"/>
                </a:ext>
              </a:extLst>
            </p:cNvPr>
            <p:cNvSpPr/>
            <p:nvPr/>
          </p:nvSpPr>
          <p:spPr>
            <a:xfrm>
              <a:off x="1623932" y="3989008"/>
              <a:ext cx="6458478" cy="305806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1">
                    <a:lumMod val="20000"/>
                    <a:lumOff val="80000"/>
                    <a:alpha val="5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p:spPr>
          <p:txBody>
            <a:bodyPr wrap="square" lIns="274249" tIns="182832" rIns="274249" bIns="182832" anchor="t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en-US" b="1" dirty="0">
                  <a:solidFill>
                    <a:srgbClr val="C00000"/>
                  </a:solidFill>
                </a:rPr>
                <a:t>C</a:t>
              </a:r>
              <a:r>
                <a:rPr lang="ru-RU" b="1" dirty="0">
                  <a:solidFill>
                    <a:srgbClr val="C00000"/>
                  </a:solidFill>
                </a:rPr>
                <a:t>вязь между вакцинацией против ВПЧ-инфекции и возникновением случаев первичной недостаточности яичников </a:t>
              </a:r>
              <a:r>
                <a:rPr lang="ru-RU" sz="2400" b="1" dirty="0">
                  <a:solidFill>
                    <a:srgbClr val="C00000"/>
                  </a:solidFill>
                </a:rPr>
                <a:t>не установлена</a:t>
              </a:r>
              <a:endParaRPr lang="en-US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85F421-4BB1-4BCB-7CC7-A5B84FDE0678}"/>
                </a:ext>
              </a:extLst>
            </p:cNvPr>
            <p:cNvGrpSpPr/>
            <p:nvPr/>
          </p:nvGrpSpPr>
          <p:grpSpPr>
            <a:xfrm>
              <a:off x="994305" y="3739734"/>
              <a:ext cx="1060288" cy="959966"/>
              <a:chOff x="1050205" y="3652194"/>
              <a:chExt cx="1060288" cy="959966"/>
            </a:xfrm>
          </p:grpSpPr>
          <p:pic>
            <p:nvPicPr>
              <p:cNvPr id="16" name="Picture 15" descr="A picture containing arrow&#10;&#10;Description automatically generated">
                <a:extLst>
                  <a:ext uri="{FF2B5EF4-FFF2-40B4-BE49-F238E27FC236}">
                    <a16:creationId xmlns:a16="http://schemas.microsoft.com/office/drawing/2014/main" id="{A04743FE-32CA-407D-92CD-958EBA332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205" y="3663537"/>
                <a:ext cx="1060288" cy="948623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1B7A896E-141F-CB1A-DF55-6D3322DE7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7670" y="3652194"/>
                <a:ext cx="333085" cy="734033"/>
              </a:xfrm>
              <a:prstGeom prst="rect">
                <a:avLst/>
              </a:prstGeom>
            </p:spPr>
          </p:pic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4F7F36-6515-42A7-81CE-916B39FEC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11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0290E8-2BD2-9682-F9EC-FDEB3DF1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214" y="197644"/>
            <a:ext cx="9952073" cy="79420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</a:rPr>
              <a:t>Вакцинация для предупреждения ВПЧ-инфекции не оказывает влияния на способность забеременеть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C5BE17C-AF99-386E-76AB-E3FB49B13B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610768"/>
              </p:ext>
            </p:extLst>
          </p:nvPr>
        </p:nvGraphicFramePr>
        <p:xfrm>
          <a:off x="152400" y="1374498"/>
          <a:ext cx="8298110" cy="4573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108">
                  <a:extLst>
                    <a:ext uri="{9D8B030D-6E8A-4147-A177-3AD203B41FA5}">
                      <a16:colId xmlns:a16="http://schemas.microsoft.com/office/drawing/2014/main" val="4048295983"/>
                    </a:ext>
                  </a:extLst>
                </a:gridCol>
                <a:gridCol w="4526242">
                  <a:extLst>
                    <a:ext uri="{9D8B030D-6E8A-4147-A177-3AD203B41FA5}">
                      <a16:colId xmlns:a16="http://schemas.microsoft.com/office/drawing/2014/main" val="139404663"/>
                    </a:ext>
                  </a:extLst>
                </a:gridCol>
                <a:gridCol w="2430760">
                  <a:extLst>
                    <a:ext uri="{9D8B030D-6E8A-4147-A177-3AD203B41FA5}">
                      <a16:colId xmlns:a16="http://schemas.microsoft.com/office/drawing/2014/main" val="1492136890"/>
                    </a:ext>
                  </a:extLst>
                </a:gridCol>
              </a:tblGrid>
              <a:tr h="1510582">
                <a:tc gridSpan="2">
                  <a:txBody>
                    <a:bodyPr/>
                    <a:lstStyle/>
                    <a:p>
                      <a:r>
                        <a:rPr lang="ru-RU" dirty="0"/>
                        <a:t>Воздействие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Скорректированное соотношение показателя плодовитости</a:t>
                      </a:r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i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(95% </a:t>
                      </a:r>
                      <a:r>
                        <a:rPr lang="ru-RU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</a:t>
                      </a:r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616111"/>
                  </a:ext>
                </a:extLst>
              </a:tr>
              <a:tr h="382891">
                <a:tc rowSpan="4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Женщины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Невакцинированные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 (Reference)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192775"/>
                  </a:ext>
                </a:extLst>
              </a:tr>
              <a:tr h="382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Вакцинированные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0.98 (0.90–1.08)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249949"/>
                  </a:ext>
                </a:extLst>
              </a:tr>
              <a:tr h="382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Вакцинированные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возрасте 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&lt; 18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лет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 (0.85–1.17)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464915"/>
                  </a:ext>
                </a:extLst>
              </a:tr>
              <a:tr h="382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Вакцинированные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возрасте 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≥ 18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лет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0.98 (0.89–1.08)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563163"/>
                  </a:ext>
                </a:extLst>
              </a:tr>
              <a:tr h="382891">
                <a:tc rowSpan="4"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Мужчины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Невакцинированные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1.00 (Reference)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225730"/>
                  </a:ext>
                </a:extLst>
              </a:tr>
              <a:tr h="382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Вакцинированные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1.07 (0.79–1.46)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50588"/>
                  </a:ext>
                </a:extLst>
              </a:tr>
              <a:tr h="382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Вакцинированные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возрасте 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&lt; 18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лет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1.10 (0.56–2.19)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527218"/>
                  </a:ext>
                </a:extLst>
              </a:tr>
              <a:tr h="38289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Вакцинированные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 возрасте </a:t>
                      </a:r>
                      <a:r>
                        <a:rPr lang="en-US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≥ 18 </a:t>
                      </a:r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лет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1.06 (0.75–1.50)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95776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88F8336-2835-575E-4637-D80BFBF6FE86}"/>
              </a:ext>
            </a:extLst>
          </p:cNvPr>
          <p:cNvSpPr/>
          <p:nvPr/>
        </p:nvSpPr>
        <p:spPr>
          <a:xfrm>
            <a:off x="8570725" y="863093"/>
            <a:ext cx="3505200" cy="206295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ru-RU" sz="2000" dirty="0">
                <a:solidFill>
                  <a:schemeClr val="tx1"/>
                </a:solidFill>
              </a:rPr>
              <a:t>В исследовании приняли участие </a:t>
            </a:r>
            <a:r>
              <a:rPr lang="en-US" sz="2000" dirty="0">
                <a:solidFill>
                  <a:schemeClr val="tx1"/>
                </a:solidFill>
              </a:rPr>
              <a:t>3483 </a:t>
            </a:r>
            <a:r>
              <a:rPr lang="ru-RU" sz="2000" dirty="0">
                <a:solidFill>
                  <a:schemeClr val="tx1"/>
                </a:solidFill>
              </a:rPr>
              <a:t>женщин планировавших беременность и </a:t>
            </a:r>
            <a:r>
              <a:rPr lang="en-US" sz="2000" dirty="0">
                <a:solidFill>
                  <a:schemeClr val="tx1"/>
                </a:solidFill>
              </a:rPr>
              <a:t>1222 </a:t>
            </a:r>
            <a:r>
              <a:rPr lang="ru-RU" sz="2000" dirty="0">
                <a:solidFill>
                  <a:schemeClr val="tx1"/>
                </a:solidFill>
              </a:rPr>
              <a:t>их партнеров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Период наблюдения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месяцев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AA38F8-C9C9-4F97-8F97-A4A661C4A1E4}"/>
              </a:ext>
            </a:extLst>
          </p:cNvPr>
          <p:cNvSpPr/>
          <p:nvPr/>
        </p:nvSpPr>
        <p:spPr>
          <a:xfrm>
            <a:off x="152400" y="6053838"/>
            <a:ext cx="9372600" cy="6746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Соотношения плодовитости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сравнение средней вероятности забеременеть в течение менструального цикла среди вакцинированных и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</a:rPr>
              <a:t>невакцинированных</a:t>
            </a:r>
            <a:endParaRPr lang="en-US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C4AE4F-87E9-9CF3-121F-03A72C4C1D72}"/>
              </a:ext>
            </a:extLst>
          </p:cNvPr>
          <p:cNvSpPr/>
          <p:nvPr/>
        </p:nvSpPr>
        <p:spPr>
          <a:xfrm>
            <a:off x="8837425" y="3363047"/>
            <a:ext cx="2971800" cy="2632357"/>
          </a:xfrm>
          <a:prstGeom prst="rect">
            <a:avLst/>
          </a:prstGeom>
          <a:gradFill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Вакцинация для предупреждения ВПЧ-инфекции не оказывает воздействия на возможность забеременеть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F6B87-09D3-8CDE-3517-85A37900FF5B}"/>
              </a:ext>
            </a:extLst>
          </p:cNvPr>
          <p:cNvSpPr/>
          <p:nvPr/>
        </p:nvSpPr>
        <p:spPr>
          <a:xfrm>
            <a:off x="7162800" y="6474802"/>
            <a:ext cx="5257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Mclnerney</a:t>
            </a:r>
            <a:r>
              <a:rPr lang="en-US" sz="16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et al. </a:t>
            </a:r>
            <a:r>
              <a:rPr lang="en-US" sz="1600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Peadiatr</a:t>
            </a:r>
            <a:r>
              <a:rPr lang="en-US" sz="16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Perinat Epidemiol,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04D30-A984-D273-CDA2-E0B64B720F22}"/>
              </a:ext>
            </a:extLst>
          </p:cNvPr>
          <p:cNvSpPr txBox="1"/>
          <p:nvPr/>
        </p:nvSpPr>
        <p:spPr>
          <a:xfrm>
            <a:off x="116075" y="998506"/>
            <a:ext cx="841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+mn-lt"/>
              </a:rPr>
              <a:t>Исследование беременности онлайн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(PRESTO), 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США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и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Канада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, 2013-2017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 гг.</a:t>
            </a:r>
            <a:endParaRPr lang="ru-BY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26C4A9-A833-48A5-9E89-4D769D5C7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97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F245-4248-785B-F589-DF8406B51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24" y="174761"/>
            <a:ext cx="10515600" cy="84962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</a:rPr>
              <a:t>Случайная ВПЧ-вакцинация в период беременности не оказывает влияния на исходы беременности и здоровье новорожденного</a:t>
            </a:r>
            <a:endParaRPr lang="en-US" sz="24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1B70AB05-CD42-E303-7917-DD27F1A28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490167"/>
              </p:ext>
            </p:extLst>
          </p:nvPr>
        </p:nvGraphicFramePr>
        <p:xfrm>
          <a:off x="223284" y="3065142"/>
          <a:ext cx="5259881" cy="123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572">
                  <a:extLst>
                    <a:ext uri="{9D8B030D-6E8A-4147-A177-3AD203B41FA5}">
                      <a16:colId xmlns:a16="http://schemas.microsoft.com/office/drawing/2014/main" val="466563746"/>
                    </a:ext>
                  </a:extLst>
                </a:gridCol>
                <a:gridCol w="2160309">
                  <a:extLst>
                    <a:ext uri="{9D8B030D-6E8A-4147-A177-3AD203B41FA5}">
                      <a16:colId xmlns:a16="http://schemas.microsoft.com/office/drawing/2014/main" val="453373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Преэклампсия</a:t>
                      </a:r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/эклампсия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1.02 (0.80 - 1.24)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32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Преждевременные роды/рождение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0.92 (0.76 - 1.13)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142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Самопроизвольный выкидыш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1.22 (0.94 - 1.18)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52749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BD3B2E1-A292-3A40-9EB9-F658CC2EE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084596"/>
              </p:ext>
            </p:extLst>
          </p:nvPr>
        </p:nvGraphicFramePr>
        <p:xfrm>
          <a:off x="6708837" y="3012762"/>
          <a:ext cx="5018534" cy="1307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7351">
                  <a:extLst>
                    <a:ext uri="{9D8B030D-6E8A-4147-A177-3AD203B41FA5}">
                      <a16:colId xmlns:a16="http://schemas.microsoft.com/office/drawing/2014/main" val="466563746"/>
                    </a:ext>
                  </a:extLst>
                </a:gridCol>
                <a:gridCol w="2061183">
                  <a:extLst>
                    <a:ext uri="{9D8B030D-6E8A-4147-A177-3AD203B41FA5}">
                      <a16:colId xmlns:a16="http://schemas.microsoft.com/office/drawing/2014/main" val="453373257"/>
                    </a:ext>
                  </a:extLst>
                </a:gridCol>
              </a:tblGrid>
              <a:tr h="31329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Структурный порок развития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 (0.80 - 1.24)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332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Задержка внутриутробного роста и развития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 (0.76 - 1.13)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1425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Задержка развития новорожденного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 (0.94 - 1.18)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5274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A5AE2572-5D1A-B1E8-3BB1-C4186779FB29}"/>
              </a:ext>
            </a:extLst>
          </p:cNvPr>
          <p:cNvSpPr/>
          <p:nvPr/>
        </p:nvSpPr>
        <p:spPr>
          <a:xfrm>
            <a:off x="357930" y="2020745"/>
            <a:ext cx="4788228" cy="646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Соотношение рисков негативных исходов беременности среди привитых и непривитых женщин (95% ДИ)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B45D4C-4FD4-936E-4D81-2EE08C6301A5}"/>
              </a:ext>
            </a:extLst>
          </p:cNvPr>
          <p:cNvSpPr/>
          <p:nvPr/>
        </p:nvSpPr>
        <p:spPr>
          <a:xfrm>
            <a:off x="6549689" y="2019674"/>
            <a:ext cx="5018535" cy="761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Соотношение рисков негативных исходов для детей, рожденных от привитых и непривитых матерей (95% ДИ)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4D87DD-89AC-BC1C-5439-7F87A8E8E342}"/>
              </a:ext>
            </a:extLst>
          </p:cNvPr>
          <p:cNvGrpSpPr/>
          <p:nvPr/>
        </p:nvGrpSpPr>
        <p:grpSpPr>
          <a:xfrm>
            <a:off x="701749" y="4701466"/>
            <a:ext cx="10388009" cy="1425802"/>
            <a:chOff x="563644" y="3808813"/>
            <a:chExt cx="10973410" cy="164637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A3D97D-4B46-7D3A-B80C-DD84A4E994BC}"/>
                </a:ext>
              </a:extLst>
            </p:cNvPr>
            <p:cNvSpPr/>
            <p:nvPr/>
          </p:nvSpPr>
          <p:spPr>
            <a:xfrm>
              <a:off x="903745" y="3962662"/>
              <a:ext cx="10633309" cy="14925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4000">
                  <a:schemeClr val="accent1">
                    <a:lumMod val="20000"/>
                    <a:lumOff val="80000"/>
                    <a:alpha val="52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</p:spPr>
          <p:txBody>
            <a:bodyPr wrap="square" lIns="274249" tIns="182832" rIns="274249" bIns="182832" anchor="t">
              <a:spAutoFit/>
            </a:bodyPr>
            <a:lstStyle/>
            <a:p>
              <a:pPr algn="ctr" defTabSz="683991">
                <a:spcAft>
                  <a:spcPts val="600"/>
                </a:spcAft>
                <a:defRPr/>
              </a:pPr>
              <a:r>
                <a:rPr lang="ru-RU" sz="2000" b="1" dirty="0">
                  <a:solidFill>
                    <a:srgbClr val="FF0000"/>
                  </a:solidFill>
                  <a:ea typeface="Calibri" panose="020F0502020204030204" pitchFamily="34" charset="0"/>
                </a:rPr>
                <a:t>Взаимосвязь между случайной вакцинацией против ВПЧ-инфекции в период беременности и неблагоприятными исходами для матери или новорожденного отсутствует</a:t>
              </a:r>
              <a:endParaRPr lang="en-US" sz="2000" b="1" dirty="0">
                <a:solidFill>
                  <a:srgbClr val="FF0000"/>
                </a:solidFill>
                <a:ea typeface="Calibri" panose="020F050202020403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8BB462-0F4C-E144-59F0-EED28F56F210}"/>
                </a:ext>
              </a:extLst>
            </p:cNvPr>
            <p:cNvGrpSpPr/>
            <p:nvPr/>
          </p:nvGrpSpPr>
          <p:grpSpPr>
            <a:xfrm>
              <a:off x="563644" y="3808813"/>
              <a:ext cx="1060288" cy="484639"/>
              <a:chOff x="619544" y="3721273"/>
              <a:chExt cx="1060288" cy="484639"/>
            </a:xfrm>
          </p:grpSpPr>
          <p:pic>
            <p:nvPicPr>
              <p:cNvPr id="26" name="Picture 25" descr="A picture containing arrow&#10;&#10;Description automatically generated">
                <a:extLst>
                  <a:ext uri="{FF2B5EF4-FFF2-40B4-BE49-F238E27FC236}">
                    <a16:creationId xmlns:a16="http://schemas.microsoft.com/office/drawing/2014/main" id="{762E1BA8-7764-7B52-B65A-C7502FCCA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544" y="3769323"/>
                <a:ext cx="1060288" cy="436589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A10A30AC-7DBF-F6AA-9734-414E93A06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703" y="3721273"/>
                <a:ext cx="333085" cy="350166"/>
              </a:xfrm>
              <a:prstGeom prst="rect">
                <a:avLst/>
              </a:prstGeom>
            </p:spPr>
          </p:pic>
        </p:grpSp>
      </p:grp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8273A37-657E-825C-5F57-07D3A0A450AD}"/>
              </a:ext>
            </a:extLst>
          </p:cNvPr>
          <p:cNvSpPr txBox="1">
            <a:spLocks/>
          </p:cNvSpPr>
          <p:nvPr/>
        </p:nvSpPr>
        <p:spPr>
          <a:xfrm>
            <a:off x="7924800" y="6401650"/>
            <a:ext cx="4189637" cy="378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kern="0"/>
            </a:defPPr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i="1" dirty="0" err="1">
                <a:solidFill>
                  <a:schemeClr val="tx2">
                    <a:lumMod val="75000"/>
                  </a:schemeClr>
                </a:solidFill>
              </a:rPr>
              <a:t>Bukowinski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 AT, et al. Vaccine. 2020;38(37):5933-5939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E69311-B34B-B6C8-8555-2DB099564E82}"/>
              </a:ext>
            </a:extLst>
          </p:cNvPr>
          <p:cNvSpPr/>
          <p:nvPr/>
        </p:nvSpPr>
        <p:spPr>
          <a:xfrm>
            <a:off x="576071" y="1024383"/>
            <a:ext cx="10972800" cy="860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Обсервационное исследование среди женщин-военнослужащих США </a:t>
            </a: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в возрасте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17–28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лет, и имевших как минимум одну беременность в период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4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–20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17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гг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  <a:endParaRPr lang="en-US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41F753-4A5D-4174-87B3-AB4EA7204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8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21014-7432-2244-E7C7-AF6A80EF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1142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Нежелательные реакции после вакцинации против ВПЧ-инфекции:</a:t>
            </a:r>
            <a:endParaRPr lang="ru-BY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522CC-B413-BD05-D790-38A714906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39" y="2194811"/>
            <a:ext cx="11142921" cy="400596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Местные (боль 80%, покраснение и отечность (30%) в месте введения вакцины).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Системные (головная боль (30%), утомляемость, лихорадка (менее 38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ºC)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(10%), тошнота, мышечные боли. 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Обморок у подростков (≈1 из 3000 привитых).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Серьезная аллергическая реакция  (≈1 из 1,7 млн привитых).</a:t>
            </a:r>
          </a:p>
          <a:p>
            <a:endParaRPr lang="ru-BY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62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A9D5-B2C3-9EF4-0F2E-A95A5701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3C0D5-2695-6CE8-ADBE-BDC095D2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042409"/>
            <a:ext cx="8596668" cy="132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3. Результаты исследований: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3.</a:t>
            </a:r>
            <a:r>
              <a:rPr lang="en-US" b="1" dirty="0">
                <a:solidFill>
                  <a:srgbClr val="C00000"/>
                </a:solidFill>
              </a:rPr>
              <a:t>2</a:t>
            </a:r>
            <a:r>
              <a:rPr lang="ru-RU" b="1" dirty="0">
                <a:solidFill>
                  <a:srgbClr val="C00000"/>
                </a:solidFill>
              </a:rPr>
              <a:t>. Эффективность вакцины.</a:t>
            </a:r>
          </a:p>
        </p:txBody>
      </p:sp>
      <p:pic>
        <p:nvPicPr>
          <p:cNvPr id="2050" name="Picture 2" descr="Папиллопопытка&quot; номер два">
            <a:extLst>
              <a:ext uri="{FF2B5EF4-FFF2-40B4-BE49-F238E27FC236}">
                <a16:creationId xmlns:a16="http://schemas.microsoft.com/office/drawing/2014/main" id="{4C290C79-7E6F-7533-9D86-BEBF09442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7044" cy="25901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F29407-31FA-4F10-B3F9-584B07F2C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87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EC842A6-3EC8-360C-E2CE-D61B502AF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898" y="1411849"/>
            <a:ext cx="11039964" cy="36078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1. Особенности вакцины для предупреждения ВПЧ-инфекции.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2. Как вакцина работает?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3. Результаты исследований: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3.1. Безопасность вакцины.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3.2. Эффективность вакцины.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4.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Вакцинация в глобальном масштабе.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5. Вакцинопрофилактика ВПЧ-инфекции в Республике Беларусь. Вакцина С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ecolin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® (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Цеколин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).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6.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FAQ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ru-BY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2FACBD-4388-4507-AFDC-8EE81136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7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8B0F981-0DF9-4215-BECE-346FAD88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3780"/>
            <a:ext cx="7297382" cy="54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3" name="Straight Arrow Connector 4">
            <a:extLst>
              <a:ext uri="{FF2B5EF4-FFF2-40B4-BE49-F238E27FC236}">
                <a16:creationId xmlns:a16="http://schemas.microsoft.com/office/drawing/2014/main" id="{92576224-F426-49E7-94B5-80791D0D9B3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61488" y="4267200"/>
            <a:ext cx="0" cy="763024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984088C-D44C-49A3-97A5-9180E272EB94}"/>
              </a:ext>
            </a:extLst>
          </p:cNvPr>
          <p:cNvSpPr txBox="1"/>
          <p:nvPr/>
        </p:nvSpPr>
        <p:spPr>
          <a:xfrm>
            <a:off x="6172200" y="6422593"/>
            <a:ext cx="6019800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000" i="1" dirty="0">
                <a:solidFill>
                  <a:schemeClr val="tx1"/>
                </a:solidFill>
              </a:rPr>
              <a:t>Kavanagh K, Pollock KG, </a:t>
            </a:r>
            <a:r>
              <a:rPr lang="en-GB" sz="1000" i="1" dirty="0" err="1">
                <a:solidFill>
                  <a:schemeClr val="tx1"/>
                </a:solidFill>
              </a:rPr>
              <a:t>Cuschieri</a:t>
            </a:r>
            <a:r>
              <a:rPr lang="en-GB" sz="1000" i="1" dirty="0">
                <a:solidFill>
                  <a:schemeClr val="tx1"/>
                </a:solidFill>
              </a:rPr>
              <a:t> K, Palmer T, Cameron RL, Bhatia R, Moore C, Cubie H, Cruickshank M, Robertson C. Lancet Infect Dis. 2017 Sep 28. </a:t>
            </a:r>
            <a:r>
              <a:rPr lang="en-GB" sz="1000" i="1" dirty="0" err="1">
                <a:solidFill>
                  <a:schemeClr val="tx1"/>
                </a:solidFill>
              </a:rPr>
              <a:t>pii</a:t>
            </a:r>
            <a:r>
              <a:rPr lang="en-GB" sz="1000" i="1" dirty="0">
                <a:solidFill>
                  <a:schemeClr val="tx1"/>
                </a:solidFill>
              </a:rPr>
              <a:t>: S1473-3099(17)30468-1</a:t>
            </a:r>
          </a:p>
          <a:p>
            <a:pPr algn="r">
              <a:defRPr/>
            </a:pPr>
            <a:endParaRPr lang="en-GB" sz="1050" i="1" dirty="0">
              <a:solidFill>
                <a:schemeClr val="tx1"/>
              </a:solidFill>
            </a:endParaRPr>
          </a:p>
        </p:txBody>
      </p:sp>
      <p:sp>
        <p:nvSpPr>
          <p:cNvPr id="46088" name="TextBox 8">
            <a:extLst>
              <a:ext uri="{FF2B5EF4-FFF2-40B4-BE49-F238E27FC236}">
                <a16:creationId xmlns:a16="http://schemas.microsoft.com/office/drawing/2014/main" id="{DB56564A-2D82-4F8D-8688-FE48C090E9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63500" y="3428683"/>
            <a:ext cx="3729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bg1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Percentage of women positive for any HPV</a:t>
            </a:r>
          </a:p>
        </p:txBody>
      </p:sp>
      <p:sp>
        <p:nvSpPr>
          <p:cNvPr id="46092" name="Title 6">
            <a:extLst>
              <a:ext uri="{FF2B5EF4-FFF2-40B4-BE49-F238E27FC236}">
                <a16:creationId xmlns:a16="http://schemas.microsoft.com/office/drawing/2014/main" id="{B4DE2BB2-A673-4F4C-A0ED-68781C9C2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834" y="109059"/>
            <a:ext cx="9824331" cy="757199"/>
          </a:xfrm>
        </p:spPr>
        <p:txBody>
          <a:bodyPr>
            <a:noAutofit/>
          </a:bodyPr>
          <a:lstStyle/>
          <a:p>
            <a:pPr algn="ctr"/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Доказательства эффективности ВПЧ вакцинации: </a:t>
            </a:r>
            <a:b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</a:br>
            <a:r>
              <a:rPr lang="ru-RU" altLang="en-US" sz="2400" b="1" u="sng" dirty="0">
                <a:solidFill>
                  <a:srgbClr val="C00000"/>
                </a:solidFill>
                <a:ea typeface="Arial Unicode MS" panose="020B0604020202020204" pitchFamily="34" charset="-128"/>
              </a:rPr>
              <a:t>снижение распространенности высоко-онкогенных типов ВПЧ</a:t>
            </a:r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, Шотландия</a:t>
            </a:r>
            <a:endParaRPr lang="en-GB" altLang="en-US" sz="2400" b="1" dirty="0">
              <a:solidFill>
                <a:srgbClr val="C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A2C2D-2886-764D-B7E0-EF9E5ACE0106}"/>
              </a:ext>
            </a:extLst>
          </p:cNvPr>
          <p:cNvSpPr txBox="1"/>
          <p:nvPr/>
        </p:nvSpPr>
        <p:spPr>
          <a:xfrm>
            <a:off x="6095999" y="3183939"/>
            <a:ext cx="11776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ВПЧ 16/18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C36F3-F0B9-EE4B-AD4D-D5EB670BA61C}"/>
              </a:ext>
            </a:extLst>
          </p:cNvPr>
          <p:cNvSpPr txBox="1"/>
          <p:nvPr/>
        </p:nvSpPr>
        <p:spPr>
          <a:xfrm>
            <a:off x="6146627" y="3666418"/>
            <a:ext cx="15464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ВПЧ 31/33/45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C997D-58F9-4C45-BDB6-17F82FC27992}"/>
              </a:ext>
            </a:extLst>
          </p:cNvPr>
          <p:cNvSpPr txBox="1"/>
          <p:nvPr/>
        </p:nvSpPr>
        <p:spPr>
          <a:xfrm>
            <a:off x="6184912" y="4154419"/>
            <a:ext cx="190387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Другие ВПЧ-ВКР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705CFA-2C4B-0557-0FD9-CBF3F7CF8873}"/>
              </a:ext>
            </a:extLst>
          </p:cNvPr>
          <p:cNvSpPr/>
          <p:nvPr/>
        </p:nvSpPr>
        <p:spPr>
          <a:xfrm>
            <a:off x="7453423" y="921682"/>
            <a:ext cx="4646427" cy="3651373"/>
          </a:xfrm>
          <a:prstGeom prst="rect">
            <a:avLst/>
          </a:prstGeom>
          <a:ln/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7-</a:t>
            </a:r>
            <a:r>
              <a:rPr lang="ru-RU" dirty="0">
                <a:solidFill>
                  <a:schemeClr val="tx1"/>
                </a:solidFill>
              </a:rPr>
              <a:t>летнее кросс-секционное исследование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> тестирование на </a:t>
            </a:r>
            <a:r>
              <a:rPr lang="en-US" dirty="0">
                <a:solidFill>
                  <a:schemeClr val="tx1"/>
                </a:solidFill>
              </a:rPr>
              <a:t>HPV </a:t>
            </a:r>
            <a:r>
              <a:rPr lang="ru-RU" dirty="0">
                <a:solidFill>
                  <a:schemeClr val="tx1"/>
                </a:solidFill>
              </a:rPr>
              <a:t>женщин в возрасте </a:t>
            </a:r>
            <a:r>
              <a:rPr lang="en-US" dirty="0">
                <a:solidFill>
                  <a:schemeClr val="tx1"/>
                </a:solidFill>
              </a:rPr>
              <a:t>20-21</a:t>
            </a:r>
            <a:r>
              <a:rPr lang="ru-RU" dirty="0">
                <a:solidFill>
                  <a:schemeClr val="tx1"/>
                </a:solidFill>
              </a:rPr>
              <a:t> год, проходящих скрининг на рак шейки матки </a:t>
            </a:r>
            <a:r>
              <a:rPr lang="en-US" dirty="0">
                <a:solidFill>
                  <a:schemeClr val="tx1"/>
                </a:solidFill>
              </a:rPr>
              <a:t>(~1000 </a:t>
            </a:r>
            <a:r>
              <a:rPr lang="ru-RU" dirty="0">
                <a:solidFill>
                  <a:schemeClr val="tx1"/>
                </a:solidFill>
              </a:rPr>
              <a:t>образцов в год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Охват скринингом</a:t>
            </a:r>
            <a:r>
              <a:rPr lang="en-US" dirty="0">
                <a:solidFill>
                  <a:schemeClr val="tx1"/>
                </a:solidFill>
              </a:rPr>
              <a:t>: &gt; 80%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ВПЧ-вакцинация внедрена в </a:t>
            </a:r>
            <a:r>
              <a:rPr lang="en-US" dirty="0">
                <a:solidFill>
                  <a:schemeClr val="tx1"/>
                </a:solidFill>
              </a:rPr>
              <a:t>2008</a:t>
            </a:r>
            <a:r>
              <a:rPr lang="ru-RU" dirty="0">
                <a:solidFill>
                  <a:schemeClr val="tx1"/>
                </a:solidFill>
              </a:rPr>
              <a:t> г. для девочек-подростков  </a:t>
            </a:r>
            <a:r>
              <a:rPr lang="en-US" dirty="0">
                <a:solidFill>
                  <a:schemeClr val="tx1"/>
                </a:solidFill>
              </a:rPr>
              <a:t>12-13 </a:t>
            </a:r>
            <a:r>
              <a:rPr lang="ru-RU" dirty="0">
                <a:solidFill>
                  <a:schemeClr val="tx1"/>
                </a:solidFill>
              </a:rPr>
              <a:t>лет; вакцинация «вдогонку» старших возрастных когорт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Охват вакцинацией</a:t>
            </a:r>
            <a:r>
              <a:rPr lang="en-US" dirty="0">
                <a:solidFill>
                  <a:schemeClr val="tx1"/>
                </a:solidFill>
              </a:rPr>
              <a:t>: 92%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2488F-1858-34AB-E6EC-B7FD4392751D}"/>
              </a:ext>
            </a:extLst>
          </p:cNvPr>
          <p:cNvSpPr/>
          <p:nvPr/>
        </p:nvSpPr>
        <p:spPr>
          <a:xfrm>
            <a:off x="5919431" y="4721172"/>
            <a:ext cx="6019800" cy="13421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BlinkMacSystemFont"/>
              </a:rPr>
              <a:t>Вакцинация </a:t>
            </a:r>
            <a:r>
              <a:rPr lang="ru-RU" b="1" dirty="0">
                <a:solidFill>
                  <a:srgbClr val="FF0000"/>
                </a:solidFill>
                <a:latin typeface="BlinkMacSystemFont"/>
              </a:rPr>
              <a:t>с использованием </a:t>
            </a:r>
            <a:r>
              <a:rPr lang="ru-RU" b="1" dirty="0" err="1">
                <a:solidFill>
                  <a:srgbClr val="FF0000"/>
                </a:solidFill>
                <a:latin typeface="BlinkMacSystemFont"/>
              </a:rPr>
              <a:t>бивалентной</a:t>
            </a:r>
            <a:r>
              <a:rPr lang="ru-RU" b="1" dirty="0">
                <a:solidFill>
                  <a:srgbClr val="FF0000"/>
                </a:solidFill>
                <a:latin typeface="BlinkMacSystemFont"/>
              </a:rPr>
              <a:t> вакцины </a:t>
            </a:r>
          </a:p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BlinkMacSystemFont"/>
              </a:rPr>
              <a:t>привела к беспрецедентному снижению циркуляции типов ВПЧ, включенных в вакцину, и типов ВПЧ, против которых вакцина обеспечивала перекрестную  защиту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4885A2-F8A5-43C1-B8A1-499B26DF4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39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11433" y="1763968"/>
            <a:ext cx="5604677" cy="2236790"/>
          </a:xfrm>
          <a:prstGeom prst="rect">
            <a:avLst/>
          </a:prstGeom>
          <a:ln>
            <a:headEnd/>
            <a:tailEnd/>
          </a:ln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1558" tIns="40779" rIns="81558" bIns="40779">
            <a:spAutoFit/>
          </a:bodyPr>
          <a:lstStyle/>
          <a:p>
            <a:pPr marL="285750" indent="-285750" defTabSz="407788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Снижение частоты генитальных кондилом на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92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,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6%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defTabSz="407788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      среди женщин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&lt;21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лет</a:t>
            </a:r>
          </a:p>
          <a:p>
            <a:pPr marL="285750" indent="-285750" defTabSz="407788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marL="285750" indent="-285750" defTabSz="407788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Снижение частоты генитальных кондилом на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72.6%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 defTabSz="407788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     среди женщин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21-30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лет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273864" y="6452038"/>
            <a:ext cx="5572125" cy="32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58" tIns="40779" rIns="81558" bIns="40779">
            <a:spAutoFit/>
          </a:bodyPr>
          <a:lstStyle/>
          <a:p>
            <a:pPr algn="r" defTabSz="815576"/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Ali et al BMJ 2013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95265"/>
            <a:ext cx="10767270" cy="769469"/>
          </a:xfrm>
        </p:spPr>
        <p:txBody>
          <a:bodyPr>
            <a:noAutofit/>
          </a:bodyPr>
          <a:lstStyle/>
          <a:p>
            <a:pPr algn="ctr"/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Доказательства эффективности ВПЧ вакцинации их реальной жизни: </a:t>
            </a:r>
            <a:b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</a:br>
            <a:r>
              <a:rPr lang="ru-RU" altLang="en-US" sz="2400" b="1" u="sng" dirty="0">
                <a:solidFill>
                  <a:srgbClr val="C00000"/>
                </a:solidFill>
                <a:ea typeface="Arial Unicode MS" panose="020B0604020202020204" pitchFamily="34" charset="-128"/>
              </a:rPr>
              <a:t>снижение частоты выявления генитальных кондилом</a:t>
            </a:r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, Австралия</a:t>
            </a:r>
            <a:endParaRPr lang="en-AU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9" y="2477731"/>
            <a:ext cx="6320604" cy="421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0698" y="1200262"/>
            <a:ext cx="5895302" cy="995576"/>
          </a:xfrm>
          <a:prstGeom prst="rect">
            <a:avLst/>
          </a:prstGeom>
          <a:noFill/>
        </p:spPr>
        <p:txBody>
          <a:bodyPr wrap="square" lIns="71548" tIns="35774" rIns="71548" bIns="35774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Удельный вес женщин, рожденных в Австралии, у которых диагностированы генитальные кондиломы при первом посещении врача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93D71A-473F-994B-309D-DB02B75FA458}"/>
              </a:ext>
            </a:extLst>
          </p:cNvPr>
          <p:cNvSpPr/>
          <p:nvPr/>
        </p:nvSpPr>
        <p:spPr>
          <a:xfrm>
            <a:off x="6500802" y="4310284"/>
            <a:ext cx="5515307" cy="21417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BlinkMacSystemFont"/>
              </a:rPr>
              <a:t>Вакцинация </a:t>
            </a:r>
            <a:r>
              <a:rPr lang="ru-RU" sz="2400" b="1" dirty="0">
                <a:solidFill>
                  <a:srgbClr val="FF0000"/>
                </a:solidFill>
                <a:latin typeface="BlinkMacSystemFont"/>
              </a:rPr>
              <a:t>с использованием четырех-валентной вакцины </a:t>
            </a:r>
            <a:r>
              <a:rPr lang="ru-RU" sz="2400" b="1" i="0" dirty="0">
                <a:solidFill>
                  <a:srgbClr val="FF0000"/>
                </a:solidFill>
                <a:effectLst/>
                <a:latin typeface="BlinkMacSystemFont"/>
              </a:rPr>
              <a:t>привела к исчезновению генитальных кондилом </a:t>
            </a:r>
          </a:p>
          <a:p>
            <a:pPr algn="ctr"/>
            <a:r>
              <a:rPr lang="ru-RU" sz="2400" b="1" i="0" dirty="0">
                <a:solidFill>
                  <a:srgbClr val="FF0000"/>
                </a:solidFill>
                <a:effectLst/>
                <a:latin typeface="BlinkMacSystemFont"/>
              </a:rPr>
              <a:t>среди </a:t>
            </a:r>
            <a:r>
              <a:rPr lang="ru-RU" sz="2400" b="1" dirty="0">
                <a:solidFill>
                  <a:srgbClr val="FF0000"/>
                </a:solidFill>
                <a:latin typeface="BlinkMacSystemFont"/>
              </a:rPr>
              <a:t>молодых женщин из вакцинированных когорт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1B74B4-C433-458B-B0B2-26702FFDE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E42C5-8EE5-466B-9CC0-2185314B9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51" y="126868"/>
            <a:ext cx="10582176" cy="795528"/>
          </a:xfrm>
        </p:spPr>
        <p:txBody>
          <a:bodyPr>
            <a:normAutofit/>
          </a:bodyPr>
          <a:lstStyle/>
          <a:p>
            <a:pPr algn="ctr"/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Доказательства эффективности вакцинации для предупреждения  ВПЧ-инфекции: </a:t>
            </a:r>
            <a:r>
              <a:rPr lang="ru-RU" altLang="en-US" sz="2400" b="1" u="sng" dirty="0">
                <a:solidFill>
                  <a:srgbClr val="C00000"/>
                </a:solidFill>
                <a:ea typeface="Arial Unicode MS" panose="020B0604020202020204" pitchFamily="34" charset="-128"/>
              </a:rPr>
              <a:t>с</a:t>
            </a:r>
            <a:r>
              <a:rPr lang="ru-RU" sz="2400" b="1" u="sng" dirty="0">
                <a:solidFill>
                  <a:srgbClr val="C00000"/>
                </a:solidFill>
              </a:rPr>
              <a:t>нижение заболеваемости ЦИН</a:t>
            </a:r>
            <a:r>
              <a:rPr lang="en-US" sz="2400" b="1" u="sng" dirty="0">
                <a:solidFill>
                  <a:srgbClr val="C00000"/>
                </a:solidFill>
              </a:rPr>
              <a:t>2+</a:t>
            </a:r>
            <a:endParaRPr lang="en-US" sz="2400" b="1" u="sng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Arrow: Down 10"/>
          <p:cNvSpPr/>
          <p:nvPr/>
        </p:nvSpPr>
        <p:spPr>
          <a:xfrm>
            <a:off x="790763" y="1961918"/>
            <a:ext cx="1425281" cy="3129899"/>
          </a:xfrm>
          <a:prstGeom prst="downArrow">
            <a:avLst>
              <a:gd name="adj1" fmla="val 72130"/>
              <a:gd name="adj2" fmla="val 3201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ysClr val="windowText" lastClr="000000"/>
              </a:solidFill>
              <a:latin typeface="Arial Narrow"/>
              <a:cs typeface="Arial"/>
            </a:endParaRP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F7D2F252-1698-40CF-A7D7-1FF3F6B79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228996"/>
              </p:ext>
            </p:extLst>
          </p:nvPr>
        </p:nvGraphicFramePr>
        <p:xfrm>
          <a:off x="134125" y="1345043"/>
          <a:ext cx="7176905" cy="417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BA202A55-5822-416F-92D0-07A9F03C52B1}"/>
              </a:ext>
            </a:extLst>
          </p:cNvPr>
          <p:cNvSpPr txBox="1"/>
          <p:nvPr/>
        </p:nvSpPr>
        <p:spPr>
          <a:xfrm rot="16200000">
            <a:off x="-768348" y="3284258"/>
            <a:ext cx="1901320" cy="364623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 defTabSz="914377"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Narrow"/>
                <a:cs typeface="Arial"/>
              </a:rPr>
              <a:t>Процентное</a:t>
            </a:r>
            <a:r>
              <a:rPr lang="ru-RU" sz="1600" b="1" dirty="0">
                <a:solidFill>
                  <a:srgbClr val="37424A"/>
                </a:solidFill>
                <a:latin typeface="Arial Narrow"/>
                <a:cs typeface="Arial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Narrow"/>
                <a:cs typeface="Arial"/>
              </a:rPr>
              <a:t>изменение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/>
                <a:cs typeface="Arial"/>
              </a:rPr>
              <a:t> (%)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EA331B-77E7-48BB-B2AC-B283B1F09689}"/>
              </a:ext>
            </a:extLst>
          </p:cNvPr>
          <p:cNvSpPr txBox="1"/>
          <p:nvPr/>
        </p:nvSpPr>
        <p:spPr>
          <a:xfrm>
            <a:off x="0" y="730688"/>
            <a:ext cx="9420447" cy="6042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Изменение в показателях ЦИН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2+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среди женщин в штате Коннектикут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США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, 2008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2015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/>
                <a:cs typeface="Arial"/>
              </a:rPr>
              <a:t> гг.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rial Narrow"/>
              <a:cs typeface="Arial"/>
            </a:endParaRP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EE24AA91-4CB6-4E5F-BD75-C248B1CA161B}"/>
              </a:ext>
            </a:extLst>
          </p:cNvPr>
          <p:cNvSpPr/>
          <p:nvPr/>
        </p:nvSpPr>
        <p:spPr bwMode="auto">
          <a:xfrm>
            <a:off x="364624" y="5735283"/>
            <a:ext cx="11141927" cy="806585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buClr>
                <a:srgbClr val="00877C"/>
              </a:buClr>
              <a:defRPr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Значительное снижение показателей заболеваемости ЦИН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2+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среди женщин в возрасте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21–26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лет.</a:t>
            </a:r>
          </a:p>
          <a:p>
            <a:pPr lvl="0" algn="ctr">
              <a:buClr>
                <a:srgbClr val="00877C"/>
              </a:buClr>
              <a:defRPr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Наиболее снижение заболеваемости среди женщин в возрасте 21-22 лет </a:t>
            </a:r>
          </a:p>
          <a:p>
            <a:pPr lvl="0" algn="ctr">
              <a:buClr>
                <a:srgbClr val="00877C"/>
              </a:buClr>
              <a:defRPr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с высокими показателями охвата вакцинацией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Arial"/>
              </a:rPr>
              <a:t> 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9D81F0B-4AE5-43F2-855F-CE4AA8A640AB}"/>
              </a:ext>
            </a:extLst>
          </p:cNvPr>
          <p:cNvSpPr txBox="1">
            <a:spLocks/>
          </p:cNvSpPr>
          <p:nvPr/>
        </p:nvSpPr>
        <p:spPr>
          <a:xfrm>
            <a:off x="316436" y="5379480"/>
            <a:ext cx="10276867" cy="61690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buFont typeface="Wingdings" panose="05000000000000000000" pitchFamily="2" charset="2"/>
              <a:buNone/>
              <a:defRPr sz="900" kern="600" spc="10">
                <a:solidFill>
                  <a:srgbClr val="37424A"/>
                </a:solidFill>
                <a:latin typeface="Arial Narrow"/>
                <a:ea typeface="+mn-ea"/>
                <a:cs typeface="Arial Narrow"/>
              </a:defRPr>
            </a:lvl1pPr>
            <a:lvl2pPr marL="630238" indent="-2349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Arial"/>
              <a:buChar char="•"/>
              <a:defRPr sz="2000" kern="600" spc="10">
                <a:solidFill>
                  <a:srgbClr val="37424A"/>
                </a:solidFill>
                <a:latin typeface="Arial Narrow"/>
                <a:ea typeface="+mn-ea"/>
                <a:cs typeface="Arial Narrow"/>
              </a:defRPr>
            </a:lvl2pPr>
            <a:lvl3pPr marL="914400" indent="-2222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Lucida Grande"/>
              <a:buChar char="–"/>
              <a:defRPr sz="1800" kern="600" spc="10">
                <a:solidFill>
                  <a:srgbClr val="37424A"/>
                </a:solidFill>
                <a:latin typeface="Arial Narrow"/>
                <a:ea typeface="+mn-ea"/>
                <a:cs typeface="Arial Narrow"/>
              </a:defRPr>
            </a:lvl3pPr>
            <a:lvl4pPr marL="1198563" indent="-2349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 Narrow" panose="020B0606020202030204" pitchFamily="34" charset="0"/>
              <a:buChar char="◦"/>
              <a:defRPr sz="1800" kern="600" spc="10">
                <a:solidFill>
                  <a:srgbClr val="37424A"/>
                </a:solidFill>
                <a:latin typeface="Arial Narrow"/>
                <a:ea typeface="+mn-ea"/>
                <a:cs typeface="Arial Narrow"/>
              </a:defRPr>
            </a:lvl4pPr>
            <a:lvl5pPr marL="773113" indent="-182563" algn="l" defTabSz="457200" rtl="0" eaLnBrk="1" latinLnBrk="0" hangingPunct="1">
              <a:lnSpc>
                <a:spcPct val="97000"/>
              </a:lnSpc>
              <a:spcBef>
                <a:spcPts val="0"/>
              </a:spcBef>
              <a:buFont typeface="Lucida Grande"/>
              <a:buChar char="–"/>
              <a:defRPr sz="1700" kern="600" spc="1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00" kern="0" spc="0" dirty="0">
              <a:cs typeface="Arial"/>
            </a:endParaRPr>
          </a:p>
        </p:txBody>
      </p:sp>
      <p:sp>
        <p:nvSpPr>
          <p:cNvPr id="16" name="Text Box 35">
            <a:extLst>
              <a:ext uri="{FF2B5EF4-FFF2-40B4-BE49-F238E27FC236}">
                <a16:creationId xmlns:a16="http://schemas.microsoft.com/office/drawing/2014/main" id="{6CF42D9D-0B05-4A10-91DA-B7C840036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6169" y="6576969"/>
            <a:ext cx="11522775" cy="23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b"/>
          <a:lstStyle>
            <a:lvl1pPr marL="342900" indent="-3429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»"/>
              <a:defRPr sz="20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F8AFF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D869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00000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rgbClr val="4F8AFF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AFF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AFF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AFF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AFF"/>
              </a:buClr>
              <a:buFont typeface="Arial" panose="020B0604020202020204" pitchFamily="34" charset="0"/>
              <a:buChar char="»"/>
              <a:defRPr sz="1600">
                <a:solidFill>
                  <a:srgbClr val="2613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indent="0" algn="r" defTabSz="457189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37424A"/>
              </a:buClr>
              <a:buNone/>
            </a:pPr>
            <a:r>
              <a:rPr lang="en-US" sz="1400" dirty="0" err="1">
                <a:solidFill>
                  <a:srgbClr val="37424A"/>
                </a:solidFill>
                <a:latin typeface="Arial Narrow"/>
                <a:ea typeface="+mn-ea"/>
                <a:cs typeface="Arial"/>
              </a:rPr>
              <a:t>Niccolai</a:t>
            </a:r>
            <a:r>
              <a:rPr lang="en-US" sz="1400" dirty="0">
                <a:solidFill>
                  <a:srgbClr val="37424A"/>
                </a:solidFill>
                <a:latin typeface="Arial Narrow"/>
                <a:ea typeface="+mn-ea"/>
                <a:cs typeface="Arial"/>
              </a:rPr>
              <a:t> LM et al. </a:t>
            </a:r>
            <a:r>
              <a:rPr lang="en-US" sz="1400" i="1" dirty="0">
                <a:solidFill>
                  <a:srgbClr val="37424A"/>
                </a:solidFill>
                <a:latin typeface="Arial Narrow"/>
                <a:ea typeface="+mn-ea"/>
                <a:cs typeface="Arial"/>
              </a:rPr>
              <a:t>Clin Infect Dis.</a:t>
            </a:r>
            <a:r>
              <a:rPr lang="en-US" sz="1400" dirty="0">
                <a:solidFill>
                  <a:srgbClr val="37424A"/>
                </a:solidFill>
                <a:latin typeface="Arial Narrow"/>
                <a:ea typeface="+mn-ea"/>
                <a:cs typeface="Arial"/>
              </a:rPr>
              <a:t> 2017;65:884</a:t>
            </a:r>
            <a:r>
              <a:rPr lang="fr-FR" sz="1400" spc="11" dirty="0">
                <a:solidFill>
                  <a:srgbClr val="37424A"/>
                </a:solidFill>
                <a:latin typeface="Arial Narrow"/>
                <a:ea typeface="+mn-ea"/>
                <a:cs typeface="Calibri" panose="020F0502020204030204" pitchFamily="34" charset="0"/>
              </a:rPr>
              <a:t>−</a:t>
            </a:r>
            <a:r>
              <a:rPr lang="en-US" sz="1400" dirty="0">
                <a:solidFill>
                  <a:srgbClr val="37424A"/>
                </a:solidFill>
                <a:latin typeface="Arial Narrow"/>
                <a:ea typeface="+mn-ea"/>
                <a:cs typeface="Arial"/>
              </a:rPr>
              <a:t>889.</a:t>
            </a:r>
            <a:endParaRPr lang="fr-FR" sz="1400" dirty="0">
              <a:solidFill>
                <a:srgbClr val="37424A"/>
              </a:solidFill>
              <a:latin typeface="Arial Narrow"/>
              <a:ea typeface="+mn-ea"/>
              <a:cs typeface="Arial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9A8C8BB-6317-8925-1B65-486FB1DB3B1E}"/>
              </a:ext>
            </a:extLst>
          </p:cNvPr>
          <p:cNvSpPr/>
          <p:nvPr/>
        </p:nvSpPr>
        <p:spPr>
          <a:xfrm>
            <a:off x="7212161" y="1192763"/>
            <a:ext cx="4880970" cy="4508073"/>
          </a:xfrm>
          <a:prstGeom prst="roundRect">
            <a:avLst/>
          </a:prstGeom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Мониторинговое исследование на территории штата преследовало цель проанализировать показатели ЦИН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2+ </a:t>
            </a:r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среди женщин 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21-39</a:t>
            </a:r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-летнего возраста в период между 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2008</a:t>
            </a:r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 г. и 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2015</a:t>
            </a:r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 г., а также провести сравнительную оценку показателей с учетом уровней охвата вакцинацией с использованием 4-валентной ВПЧ-вакцины</a:t>
            </a:r>
            <a:r>
              <a:rPr lang="ru-RU" b="1" dirty="0">
                <a:solidFill>
                  <a:schemeClr val="tx1"/>
                </a:solidFill>
                <a:latin typeface="+mj-lt"/>
                <a:cs typeface="Arial"/>
              </a:rPr>
              <a:t>: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вакцинацию предлагали девушкам в возрасте 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11–12 </a:t>
            </a:r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лет в 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2006</a:t>
            </a:r>
            <a:r>
              <a:rPr lang="ru-RU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 г. наряду с проведением наверстывающей иммунизации вплоть до 26-летнего возраста</a:t>
            </a:r>
            <a:r>
              <a:rPr lang="en-US" b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. </a:t>
            </a:r>
            <a:endParaRPr lang="ru-RU" dirty="0">
              <a:solidFill>
                <a:schemeClr val="tx1"/>
              </a:solidFill>
              <a:latin typeface="+mj-lt"/>
              <a:ea typeface="+mn-ea"/>
              <a:cs typeface="Arial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+mj-lt"/>
                <a:cs typeface="Arial"/>
              </a:rPr>
              <a:t>*</a:t>
            </a:r>
            <a:r>
              <a:rPr lang="ru-RU" sz="1600" i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ЦИН - цервикальная </a:t>
            </a:r>
            <a:r>
              <a:rPr lang="ru-RU" sz="1600" i="1" dirty="0" err="1">
                <a:solidFill>
                  <a:schemeClr val="tx1"/>
                </a:solidFill>
                <a:latin typeface="+mj-lt"/>
                <a:ea typeface="+mn-ea"/>
                <a:cs typeface="Arial"/>
              </a:rPr>
              <a:t>интраэпителиальная</a:t>
            </a:r>
            <a:r>
              <a:rPr lang="ru-RU" sz="1600" i="1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 неоплазия</a:t>
            </a:r>
            <a:r>
              <a:rPr lang="en-US" sz="1600" i="1" dirty="0">
                <a:solidFill>
                  <a:schemeClr val="tx1"/>
                </a:solidFill>
                <a:latin typeface="Arial Narrow"/>
                <a:ea typeface="+mn-ea"/>
                <a:cs typeface="Arial"/>
              </a:rPr>
              <a:t>.</a:t>
            </a:r>
            <a:br>
              <a:rPr lang="en-US" sz="1600" dirty="0">
                <a:solidFill>
                  <a:schemeClr val="tx1"/>
                </a:solidFill>
                <a:latin typeface="Arial Narrow"/>
                <a:ea typeface="+mn-ea"/>
                <a:cs typeface="Arial"/>
              </a:rPr>
            </a:br>
            <a:endParaRPr lang="ru-BY" sz="1600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FFB614-4063-478B-9CEF-D3E7A891B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53" y="185535"/>
            <a:ext cx="11868742" cy="896202"/>
          </a:xfrm>
        </p:spPr>
        <p:txBody>
          <a:bodyPr>
            <a:noAutofit/>
          </a:bodyPr>
          <a:lstStyle/>
          <a:p>
            <a:pPr algn="ctr"/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Доказательства эффективности вакцинации </a:t>
            </a:r>
            <a:b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</a:br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для предупреждения ВПЧ-инфекции: </a:t>
            </a:r>
            <a:b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</a:br>
            <a:r>
              <a:rPr lang="ru-RU" altLang="en-US" sz="2400" b="1" u="sng" dirty="0">
                <a:solidFill>
                  <a:srgbClr val="C00000"/>
                </a:solidFill>
                <a:ea typeface="Arial Unicode MS" panose="020B0604020202020204" pitchFamily="34" charset="-128"/>
              </a:rPr>
              <a:t>снижение заболеваемости раком шейки матки </a:t>
            </a:r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(Швеция)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728181" y="6557628"/>
            <a:ext cx="4463819" cy="214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r>
              <a:rPr lang="en-US" sz="12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Lei J, et al. N </a:t>
            </a:r>
            <a:r>
              <a:rPr lang="en-US" sz="12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Engl</a:t>
            </a:r>
            <a:r>
              <a:rPr lang="en-US" sz="12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/>
              </a:rPr>
              <a:t> J Med. 2020 Oct 1;383(14):1340-1348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930A9EB-5015-0DC4-B378-F67A7EA6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261" y="1425187"/>
            <a:ext cx="6582734" cy="3966069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47EAF2C0-53DA-C60C-5513-CB061B76CC23}"/>
              </a:ext>
            </a:extLst>
          </p:cNvPr>
          <p:cNvSpPr txBox="1"/>
          <p:nvPr/>
        </p:nvSpPr>
        <p:spPr>
          <a:xfrm rot="16200000">
            <a:off x="4410937" y="3132660"/>
            <a:ext cx="270598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spAutoFit/>
          </a:bodyPr>
          <a:lstStyle/>
          <a:p>
            <a:pPr algn="l" defTabSz="1219170" rtl="0">
              <a:defRPr/>
            </a:pPr>
            <a:endParaRPr lang="en-US" sz="1200" kern="600" spc="1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1219170" rtl="0">
              <a:defRPr/>
            </a:pPr>
            <a:r>
              <a:rPr lang="en-US" sz="1200" kern="600" spc="1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Cumulative Incidence </a:t>
            </a:r>
          </a:p>
          <a:p>
            <a:pPr algn="ctr" defTabSz="1219170" rtl="0">
              <a:defRPr/>
            </a:pPr>
            <a:r>
              <a:rPr lang="en-US" sz="1200" kern="600" spc="1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Cervical Cancer per 100,000 Persons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6CC11416-0988-009D-476F-00A8716FBB75}"/>
              </a:ext>
            </a:extLst>
          </p:cNvPr>
          <p:cNvSpPr txBox="1"/>
          <p:nvPr/>
        </p:nvSpPr>
        <p:spPr>
          <a:xfrm>
            <a:off x="6334872" y="4979881"/>
            <a:ext cx="408160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spAutoFit/>
          </a:bodyPr>
          <a:lstStyle/>
          <a:p>
            <a:pPr algn="l" defTabSz="1219170" rtl="0">
              <a:defRPr/>
            </a:pPr>
            <a:r>
              <a:rPr lang="ru-RU" sz="1200" kern="600" spc="1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Возраст на момент контроля </a:t>
            </a:r>
            <a:r>
              <a:rPr lang="en-US" sz="1200" kern="600" spc="1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ru-RU" sz="1200" kern="600" spc="1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лет</a:t>
            </a:r>
            <a:r>
              <a:rPr lang="en-US" sz="1200" kern="600" spc="1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algn="l" defTabSz="1219170" rtl="0">
              <a:defRPr/>
            </a:pPr>
            <a:endParaRPr lang="en-US" sz="1200" kern="600" spc="1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48195EE4-5B03-097B-D8FD-DD3C74E9B3E7}"/>
              </a:ext>
            </a:extLst>
          </p:cNvPr>
          <p:cNvSpPr/>
          <p:nvPr/>
        </p:nvSpPr>
        <p:spPr>
          <a:xfrm>
            <a:off x="945941" y="2922763"/>
            <a:ext cx="4431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219170" rtl="0">
              <a:buClr>
                <a:srgbClr val="4F81BD"/>
              </a:buClr>
              <a:defRPr/>
            </a:pPr>
            <a:r>
              <a:rPr lang="ru-RU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Вакцинированные, 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17-30 </a:t>
            </a:r>
            <a:r>
              <a:rPr lang="ru-RU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лет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: </a:t>
            </a:r>
            <a:endParaRPr lang="ru-RU" sz="1600" b="1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  <a:p>
            <a:pPr algn="l" defTabSz="1219170" rtl="0">
              <a:buClr>
                <a:srgbClr val="4F81BD"/>
              </a:buClr>
              <a:defRPr/>
            </a:pPr>
            <a:r>
              <a:rPr lang="en-US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54 </a:t>
            </a:r>
            <a:r>
              <a:rPr lang="ru-RU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случая</a:t>
            </a:r>
            <a:r>
              <a:rPr lang="en-US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на 100,000 женщин-лет</a:t>
            </a:r>
            <a:endParaRPr lang="en-US" sz="1600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039A7798-A6E9-2CA0-D67E-1837997C687A}"/>
              </a:ext>
            </a:extLst>
          </p:cNvPr>
          <p:cNvSpPr/>
          <p:nvPr/>
        </p:nvSpPr>
        <p:spPr>
          <a:xfrm>
            <a:off x="7013833" y="1673105"/>
            <a:ext cx="3449417" cy="985291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219170" rtl="0">
              <a:defRPr/>
            </a:pPr>
            <a:r>
              <a:rPr lang="en-US" sz="1100" kern="600" spc="11" dirty="0">
                <a:solidFill>
                  <a:srgbClr val="37424A"/>
                </a:solidFill>
                <a:latin typeface="Calibri"/>
              </a:rPr>
              <a:t>   </a:t>
            </a:r>
            <a:r>
              <a:rPr lang="ru-RU" sz="1100" kern="600" spc="11" dirty="0">
                <a:solidFill>
                  <a:srgbClr val="37424A"/>
                </a:solidFill>
                <a:latin typeface="Calibri"/>
              </a:rPr>
              <a:t>Невакцинированные</a:t>
            </a:r>
            <a:endParaRPr lang="en-US" sz="1100" kern="600" spc="11" dirty="0">
              <a:solidFill>
                <a:srgbClr val="37424A"/>
              </a:solidFill>
              <a:latin typeface="Calibri"/>
            </a:endParaRPr>
          </a:p>
          <a:p>
            <a:pPr algn="l" defTabSz="1219170" rtl="0">
              <a:defRPr/>
            </a:pPr>
            <a:r>
              <a:rPr lang="en-US" sz="1100" kern="600" spc="11" dirty="0">
                <a:solidFill>
                  <a:srgbClr val="37424A"/>
                </a:solidFill>
                <a:latin typeface="Calibri"/>
              </a:rPr>
              <a:t>   </a:t>
            </a:r>
            <a:r>
              <a:rPr lang="ru-RU" sz="1100" kern="600" spc="11" dirty="0">
                <a:solidFill>
                  <a:srgbClr val="37424A"/>
                </a:solidFill>
                <a:latin typeface="Calibri"/>
              </a:rPr>
              <a:t>Вакцинированные</a:t>
            </a:r>
            <a:r>
              <a:rPr lang="en-US" sz="1100" kern="600" spc="11" dirty="0">
                <a:solidFill>
                  <a:srgbClr val="37424A"/>
                </a:solidFill>
                <a:latin typeface="Calibri"/>
              </a:rPr>
              <a:t> </a:t>
            </a:r>
            <a:r>
              <a:rPr lang="ru-RU" sz="1100" kern="600" spc="11" dirty="0">
                <a:solidFill>
                  <a:srgbClr val="37424A"/>
                </a:solidFill>
                <a:latin typeface="Calibri"/>
              </a:rPr>
              <a:t>в возрасте </a:t>
            </a:r>
            <a:r>
              <a:rPr lang="en-US" sz="1100" kern="600" spc="11" dirty="0">
                <a:solidFill>
                  <a:srgbClr val="37424A"/>
                </a:solidFill>
                <a:latin typeface="Calibri"/>
              </a:rPr>
              <a:t>17-30 </a:t>
            </a:r>
            <a:r>
              <a:rPr lang="ru-RU" sz="1100" kern="600" spc="11" dirty="0">
                <a:solidFill>
                  <a:srgbClr val="37424A"/>
                </a:solidFill>
                <a:latin typeface="Calibri"/>
              </a:rPr>
              <a:t>лет</a:t>
            </a:r>
            <a:endParaRPr lang="en-US" sz="1100" kern="600" spc="11" dirty="0">
              <a:solidFill>
                <a:srgbClr val="37424A"/>
              </a:solidFill>
              <a:latin typeface="Calibri"/>
            </a:endParaRPr>
          </a:p>
          <a:p>
            <a:pPr algn="l" defTabSz="1219170" rtl="0">
              <a:defRPr/>
            </a:pPr>
            <a:r>
              <a:rPr lang="en-US" sz="1100" kern="600" spc="11" dirty="0">
                <a:solidFill>
                  <a:srgbClr val="37424A"/>
                </a:solidFill>
                <a:latin typeface="Calibri"/>
              </a:rPr>
              <a:t>   </a:t>
            </a:r>
            <a:r>
              <a:rPr lang="ru-RU" sz="1100" kern="600" spc="11" dirty="0">
                <a:solidFill>
                  <a:srgbClr val="37424A"/>
                </a:solidFill>
                <a:latin typeface="Calibri"/>
              </a:rPr>
              <a:t>Вакцинированные в возрасте </a:t>
            </a:r>
            <a:r>
              <a:rPr lang="en-US" sz="1100" kern="600" spc="11" dirty="0">
                <a:solidFill>
                  <a:srgbClr val="37424A"/>
                </a:solidFill>
                <a:latin typeface="Calibri"/>
              </a:rPr>
              <a:t>&lt;</a:t>
            </a:r>
            <a:r>
              <a:rPr lang="ru-RU" sz="1100" kern="600" spc="11" dirty="0">
                <a:solidFill>
                  <a:srgbClr val="37424A"/>
                </a:solidFill>
                <a:latin typeface="Calibri"/>
              </a:rPr>
              <a:t> </a:t>
            </a:r>
            <a:r>
              <a:rPr lang="en-US" sz="1100" kern="600" spc="11" dirty="0">
                <a:solidFill>
                  <a:srgbClr val="37424A"/>
                </a:solidFill>
                <a:latin typeface="Calibri"/>
              </a:rPr>
              <a:t>17 </a:t>
            </a:r>
            <a:r>
              <a:rPr lang="ru-RU" sz="1100" kern="600" spc="11" dirty="0">
                <a:solidFill>
                  <a:srgbClr val="37424A"/>
                </a:solidFill>
                <a:latin typeface="Calibri"/>
              </a:rPr>
              <a:t>лет</a:t>
            </a:r>
            <a:endParaRPr lang="en-US" sz="1100" kern="600" spc="11" dirty="0">
              <a:solidFill>
                <a:srgbClr val="37424A"/>
              </a:solidFill>
              <a:latin typeface="Calibri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CF603234-BBE2-08E1-7F39-74B974DE767D}"/>
              </a:ext>
            </a:extLst>
          </p:cNvPr>
          <p:cNvSpPr/>
          <p:nvPr/>
        </p:nvSpPr>
        <p:spPr>
          <a:xfrm>
            <a:off x="1643185" y="1058731"/>
            <a:ext cx="7941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219170" rtl="0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Заболеваемость с нарастающим итогом среди женщин в возрасте до 30 лет</a:t>
            </a:r>
            <a:endParaRPr lang="en-US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0FEA31E6-6B2E-FD75-CD46-31E6EAE532CF}"/>
              </a:ext>
            </a:extLst>
          </p:cNvPr>
          <p:cNvSpPr/>
          <p:nvPr/>
        </p:nvSpPr>
        <p:spPr>
          <a:xfrm>
            <a:off x="370385" y="5460541"/>
            <a:ext cx="11451230" cy="108189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Calibri"/>
              </a:rPr>
              <a:t>Риск заболевания рака шейки матки у женщин в возрасте до 28 лет, вакцинированных в возрасте до 17 лет, был на 88% ниже, чем у непривитых женщин в такой же возрастной группе</a:t>
            </a:r>
            <a:endParaRPr lang="en-US" sz="2000" b="1" kern="1200" spc="1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75C55AE1-0574-3E06-346F-65E0467EDD88}"/>
              </a:ext>
            </a:extLst>
          </p:cNvPr>
          <p:cNvSpPr/>
          <p:nvPr/>
        </p:nvSpPr>
        <p:spPr>
          <a:xfrm rot="16200000">
            <a:off x="2821716" y="-389662"/>
            <a:ext cx="495757" cy="44464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 lIns="108000" tIns="108000" rIns="108000" bIns="108000" anchor="ctr">
            <a:noAutofit/>
          </a:bodyPr>
          <a:lstStyle/>
          <a:p>
            <a:pPr algn="l" defTabSz="457189" rtl="0">
              <a:defRPr/>
            </a:pPr>
            <a:endParaRPr lang="en-US" sz="1500" kern="1200">
              <a:solidFill>
                <a:srgbClr val="37424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6D7F3504-FC9E-C948-D12B-40A117E9D2D8}"/>
              </a:ext>
            </a:extLst>
          </p:cNvPr>
          <p:cNvSpPr/>
          <p:nvPr/>
        </p:nvSpPr>
        <p:spPr>
          <a:xfrm rot="16200000">
            <a:off x="2790176" y="300002"/>
            <a:ext cx="584776" cy="44464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 lIns="108000" tIns="108000" rIns="108000" bIns="108000" anchor="ctr">
            <a:noAutofit/>
          </a:bodyPr>
          <a:lstStyle/>
          <a:p>
            <a:pPr algn="l" defTabSz="457189" rtl="0">
              <a:defRPr/>
            </a:pPr>
            <a:endParaRPr lang="en-US" sz="1500" kern="1200">
              <a:solidFill>
                <a:srgbClr val="37424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F5D04CA6-E0DC-4BFD-0842-934C45610383}"/>
              </a:ext>
            </a:extLst>
          </p:cNvPr>
          <p:cNvSpPr/>
          <p:nvPr/>
        </p:nvSpPr>
        <p:spPr>
          <a:xfrm rot="16200000">
            <a:off x="2773764" y="991947"/>
            <a:ext cx="588185" cy="44464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 lIns="108000" tIns="108000" rIns="108000" bIns="108000" anchor="ctr">
            <a:noAutofit/>
          </a:bodyPr>
          <a:lstStyle/>
          <a:p>
            <a:pPr algn="l" defTabSz="457189" rtl="0">
              <a:defRPr/>
            </a:pPr>
            <a:endParaRPr lang="en-US" sz="1500" kern="1200">
              <a:solidFill>
                <a:srgbClr val="37424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0133E3DF-BB57-8D7A-B280-961CAD7AD245}"/>
              </a:ext>
            </a:extLst>
          </p:cNvPr>
          <p:cNvSpPr/>
          <p:nvPr/>
        </p:nvSpPr>
        <p:spPr>
          <a:xfrm rot="16200000">
            <a:off x="2788473" y="1716623"/>
            <a:ext cx="588185" cy="44204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wrap="square" lIns="108000" tIns="108000" rIns="108000" bIns="108000" anchor="ctr">
            <a:noAutofit/>
          </a:bodyPr>
          <a:lstStyle/>
          <a:p>
            <a:pPr algn="l" defTabSz="457189" rtl="0">
              <a:defRPr/>
            </a:pPr>
            <a:endParaRPr lang="en-US" sz="1500" kern="1200">
              <a:solidFill>
                <a:srgbClr val="37424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58D72613-7873-E959-726D-538636E9BCB3}"/>
              </a:ext>
            </a:extLst>
          </p:cNvPr>
          <p:cNvSpPr/>
          <p:nvPr/>
        </p:nvSpPr>
        <p:spPr>
          <a:xfrm>
            <a:off x="890159" y="3636409"/>
            <a:ext cx="45026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219170" rtl="0">
              <a:buClr>
                <a:srgbClr val="4F81BD"/>
              </a:buClr>
              <a:defRPr/>
            </a:pPr>
            <a:r>
              <a:rPr lang="ru-RU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Вакцинированные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 &lt;17 </a:t>
            </a:r>
            <a:r>
              <a:rPr lang="ru-RU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лет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: </a:t>
            </a:r>
            <a:endParaRPr lang="ru-RU" sz="1600" b="1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  <a:p>
            <a:pPr algn="l" defTabSz="1219170" rtl="0">
              <a:buClr>
                <a:srgbClr val="4F81BD"/>
              </a:buClr>
              <a:defRPr/>
            </a:pPr>
            <a:r>
              <a:rPr lang="en-US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4 </a:t>
            </a:r>
            <a:r>
              <a:rPr lang="ru-RU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случая на 100,000 женщин-лет </a:t>
            </a:r>
            <a:r>
              <a:rPr lang="ru-RU" sz="12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(до достижения возраста 28 лет)</a:t>
            </a:r>
            <a:endParaRPr lang="en-US" sz="1200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AF12B84E-789F-2294-5B3B-60B39E2C5C36}"/>
              </a:ext>
            </a:extLst>
          </p:cNvPr>
          <p:cNvSpPr/>
          <p:nvPr/>
        </p:nvSpPr>
        <p:spPr>
          <a:xfrm rot="16200000">
            <a:off x="575789" y="1801407"/>
            <a:ext cx="512291" cy="8079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rtl="0">
              <a:defRPr/>
            </a:pPr>
            <a:endParaRPr lang="en-US" kern="12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9DA21A6E-5CE9-E10F-A1AE-FB219333E021}"/>
              </a:ext>
            </a:extLst>
          </p:cNvPr>
          <p:cNvSpPr/>
          <p:nvPr/>
        </p:nvSpPr>
        <p:spPr>
          <a:xfrm>
            <a:off x="903008" y="1535396"/>
            <a:ext cx="4359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219170" rtl="0">
              <a:buClr>
                <a:srgbClr val="4F81BD"/>
              </a:buClr>
              <a:defRPr/>
            </a:pPr>
            <a:r>
              <a:rPr lang="ru-RU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Невакцинированные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: </a:t>
            </a:r>
            <a:endParaRPr lang="ru-RU" sz="1600" b="1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  <a:p>
            <a:pPr algn="l" defTabSz="1219170" rtl="0">
              <a:buClr>
                <a:srgbClr val="4F81BD"/>
              </a:buClr>
              <a:defRPr/>
            </a:pPr>
            <a:r>
              <a:rPr lang="en-US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94 </a:t>
            </a:r>
            <a:r>
              <a:rPr lang="ru-RU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случая на 100,000</a:t>
            </a:r>
            <a:r>
              <a:rPr lang="en-US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женщин-лет</a:t>
            </a:r>
            <a:endParaRPr lang="en-US" sz="1600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0404E925-478D-A17E-264E-50439272E701}"/>
              </a:ext>
            </a:extLst>
          </p:cNvPr>
          <p:cNvSpPr/>
          <p:nvPr/>
        </p:nvSpPr>
        <p:spPr>
          <a:xfrm>
            <a:off x="900191" y="2256124"/>
            <a:ext cx="4322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219170" rtl="0">
              <a:buClr>
                <a:srgbClr val="4F81BD"/>
              </a:buClr>
              <a:defRPr/>
            </a:pPr>
            <a:r>
              <a:rPr lang="ru-RU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Вакцинированные</a:t>
            </a:r>
            <a:r>
              <a:rPr lang="en-US" sz="1600" b="1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: </a:t>
            </a:r>
            <a:endParaRPr lang="ru-RU" sz="1600" b="1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  <a:p>
            <a:pPr algn="l" defTabSz="1219170" rtl="0">
              <a:buClr>
                <a:srgbClr val="4F81BD"/>
              </a:buClr>
              <a:defRPr/>
            </a:pPr>
            <a:r>
              <a:rPr lang="en-US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47 </a:t>
            </a:r>
            <a:r>
              <a:rPr lang="ru-RU" sz="1600" kern="1200" dirty="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случаев на 100,000 женщин-лет</a:t>
            </a:r>
            <a:endParaRPr lang="en-US" sz="1600" kern="1200" dirty="0">
              <a:solidFill>
                <a:schemeClr val="accent1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05D8F87B-5A51-C1FE-F913-DD3B23847D4F}"/>
              </a:ext>
            </a:extLst>
          </p:cNvPr>
          <p:cNvSpPr/>
          <p:nvPr/>
        </p:nvSpPr>
        <p:spPr>
          <a:xfrm rot="16200000">
            <a:off x="526225" y="2478861"/>
            <a:ext cx="592667" cy="8079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rtl="0">
              <a:defRPr/>
            </a:pPr>
            <a:endParaRPr lang="en-US" kern="12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9FE72B5F-455C-7EBA-AAED-742B8A8085B1}"/>
              </a:ext>
            </a:extLst>
          </p:cNvPr>
          <p:cNvSpPr/>
          <p:nvPr/>
        </p:nvSpPr>
        <p:spPr>
          <a:xfrm rot="16200000">
            <a:off x="514675" y="3179017"/>
            <a:ext cx="615764" cy="8079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rtl="0">
              <a:defRPr/>
            </a:pPr>
            <a:endParaRPr lang="en-US" kern="12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6E3B0EBC-3980-3886-270F-6AA6E3B68056}"/>
              </a:ext>
            </a:extLst>
          </p:cNvPr>
          <p:cNvSpPr/>
          <p:nvPr/>
        </p:nvSpPr>
        <p:spPr>
          <a:xfrm rot="16200000">
            <a:off x="451335" y="3972959"/>
            <a:ext cx="761200" cy="8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rtl="0">
              <a:defRPr/>
            </a:pPr>
            <a:endParaRPr lang="en-US" kern="1200">
              <a:solidFill>
                <a:srgbClr val="FFFFFF"/>
              </a:solidFill>
              <a:latin typeface="Arial Narrow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3FB38A-CA36-446D-7318-6BB5F2FC1912}"/>
              </a:ext>
            </a:extLst>
          </p:cNvPr>
          <p:cNvCxnSpPr>
            <a:cxnSpLocks/>
          </p:cNvCxnSpPr>
          <p:nvPr/>
        </p:nvCxnSpPr>
        <p:spPr>
          <a:xfrm>
            <a:off x="9829800" y="3276600"/>
            <a:ext cx="0" cy="11430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D605B1D-2B15-4BD8-A2AB-B9C78CB4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7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875F-DB3B-4DAE-8229-447C6E94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39" y="138801"/>
            <a:ext cx="11186020" cy="921353"/>
          </a:xfrm>
        </p:spPr>
        <p:txBody>
          <a:bodyPr>
            <a:noAutofit/>
          </a:bodyPr>
          <a:lstStyle/>
          <a:p>
            <a:pPr algn="ctr"/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Доказательства эффективности вакцинации для предупреждения </a:t>
            </a:r>
            <a:b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</a:br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ВПЧ-инфекции: </a:t>
            </a:r>
            <a:r>
              <a:rPr lang="ru-RU" altLang="en-US" sz="2400" b="1" u="sng" dirty="0">
                <a:solidFill>
                  <a:srgbClr val="C00000"/>
                </a:solidFill>
                <a:ea typeface="Arial Unicode MS" panose="020B0604020202020204" pitchFamily="34" charset="-128"/>
              </a:rPr>
              <a:t>снижение заболеваемости раком шейки матки</a:t>
            </a:r>
            <a:r>
              <a:rPr lang="ru-RU" altLang="en-US" sz="24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, Англия</a:t>
            </a:r>
            <a:endParaRPr lang="en-US" sz="2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Picture 2" descr="A picture containing text, sky, screenshot&#10;&#10;Description automatically generated">
            <a:extLst>
              <a:ext uri="{FF2B5EF4-FFF2-40B4-BE49-F238E27FC236}">
                <a16:creationId xmlns:a16="http://schemas.microsoft.com/office/drawing/2014/main" id="{EDB93D71-1C0A-438D-AB7B-CB7C80D3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3" y="996144"/>
            <a:ext cx="8413155" cy="2691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8E385F5-2809-4755-A3C9-AE68A93256D0}"/>
              </a:ext>
            </a:extLst>
          </p:cNvPr>
          <p:cNvSpPr/>
          <p:nvPr/>
        </p:nvSpPr>
        <p:spPr>
          <a:xfrm>
            <a:off x="5636550" y="1932758"/>
            <a:ext cx="60649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Когорта 4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6C0E-E6A1-40DA-AF73-67BA50C12454}"/>
              </a:ext>
            </a:extLst>
          </p:cNvPr>
          <p:cNvSpPr/>
          <p:nvPr/>
        </p:nvSpPr>
        <p:spPr>
          <a:xfrm>
            <a:off x="5595390" y="2473404"/>
            <a:ext cx="60649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</a:rPr>
              <a:t>Когорта 5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D10A5E-886F-7118-7C18-32266145AE5C}"/>
              </a:ext>
            </a:extLst>
          </p:cNvPr>
          <p:cNvSpPr/>
          <p:nvPr/>
        </p:nvSpPr>
        <p:spPr>
          <a:xfrm>
            <a:off x="1925443" y="1049079"/>
            <a:ext cx="160020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Инвазивный рак шейки матки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359261-4B26-4BAC-FCBF-2112CEA5BD06}"/>
              </a:ext>
            </a:extLst>
          </p:cNvPr>
          <p:cNvSpPr/>
          <p:nvPr/>
        </p:nvSpPr>
        <p:spPr>
          <a:xfrm>
            <a:off x="6123649" y="1084156"/>
            <a:ext cx="1600200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</a:rPr>
              <a:t>ЦИН3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5E45A6-AE24-8AA1-9B68-EADBA286DC4C}"/>
              </a:ext>
            </a:extLst>
          </p:cNvPr>
          <p:cNvSpPr/>
          <p:nvPr/>
        </p:nvSpPr>
        <p:spPr>
          <a:xfrm rot="16200000">
            <a:off x="-783372" y="2176372"/>
            <a:ext cx="2691347" cy="264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Кумулятивная заболеваемость на 100,000 женщин (95% ДИ)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B5C73-70C1-5792-F41E-75FF6AE31EE8}"/>
              </a:ext>
            </a:extLst>
          </p:cNvPr>
          <p:cNvSpPr/>
          <p:nvPr/>
        </p:nvSpPr>
        <p:spPr>
          <a:xfrm rot="16200000">
            <a:off x="3410630" y="2185333"/>
            <a:ext cx="2691346" cy="26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</a:rPr>
              <a:t>Кумулятивная заболеваемость на 100,000 женщин (95% ДИ)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12994F-EF42-5EC6-AC8D-07D9138A3E70}"/>
              </a:ext>
            </a:extLst>
          </p:cNvPr>
          <p:cNvSpPr/>
          <p:nvPr/>
        </p:nvSpPr>
        <p:spPr>
          <a:xfrm>
            <a:off x="4045942" y="3687490"/>
            <a:ext cx="855477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Возраст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DC1706-62D6-6CDE-9C41-8709A1ADBE91}"/>
              </a:ext>
            </a:extLst>
          </p:cNvPr>
          <p:cNvSpPr/>
          <p:nvPr/>
        </p:nvSpPr>
        <p:spPr>
          <a:xfrm>
            <a:off x="8176946" y="3662206"/>
            <a:ext cx="855477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Возраст</a:t>
            </a:r>
            <a:endParaRPr lang="en-US" sz="1100" dirty="0">
              <a:solidFill>
                <a:schemeClr val="tx1"/>
              </a:solidFill>
            </a:endParaRPr>
          </a:p>
        </p:txBody>
      </p:sp>
      <p:graphicFrame>
        <p:nvGraphicFramePr>
          <p:cNvPr id="21" name="Table 22">
            <a:extLst>
              <a:ext uri="{FF2B5EF4-FFF2-40B4-BE49-F238E27FC236}">
                <a16:creationId xmlns:a16="http://schemas.microsoft.com/office/drawing/2014/main" id="{77866792-72AD-1D2F-25FA-1A6B70E82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12516"/>
              </p:ext>
            </p:extLst>
          </p:nvPr>
        </p:nvGraphicFramePr>
        <p:xfrm>
          <a:off x="884440" y="3929030"/>
          <a:ext cx="10717199" cy="2982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2171">
                  <a:extLst>
                    <a:ext uri="{9D8B030D-6E8A-4147-A177-3AD203B41FA5}">
                      <a16:colId xmlns:a16="http://schemas.microsoft.com/office/drawing/2014/main" val="1365898265"/>
                    </a:ext>
                  </a:extLst>
                </a:gridCol>
                <a:gridCol w="2582514">
                  <a:extLst>
                    <a:ext uri="{9D8B030D-6E8A-4147-A177-3AD203B41FA5}">
                      <a16:colId xmlns:a16="http://schemas.microsoft.com/office/drawing/2014/main" val="3740847417"/>
                    </a:ext>
                  </a:extLst>
                </a:gridCol>
                <a:gridCol w="2582514">
                  <a:extLst>
                    <a:ext uri="{9D8B030D-6E8A-4147-A177-3AD203B41FA5}">
                      <a16:colId xmlns:a16="http://schemas.microsoft.com/office/drawing/2014/main" val="2967147563"/>
                    </a:ext>
                  </a:extLst>
                </a:gridCol>
              </a:tblGrid>
              <a:tr h="629539">
                <a:tc rowSpan="2">
                  <a:txBody>
                    <a:bodyPr/>
                    <a:lstStyle/>
                    <a:p>
                      <a:r>
                        <a:rPr lang="ru-RU" sz="2000" b="1" dirty="0"/>
                        <a:t>Когорты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Рак шейки матки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ЦИН 3</a:t>
                      </a:r>
                      <a:endParaRPr lang="en-US" sz="1600" b="1" dirty="0"/>
                    </a:p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153146"/>
                  </a:ext>
                </a:extLst>
              </a:tr>
              <a:tr h="36447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20-24,5 года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20-24,5 года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953966"/>
                  </a:ext>
                </a:extLst>
              </a:tr>
              <a:tr h="364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4: не вакцинированные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1.8</a:t>
                      </a: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29.9 (629)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82464"/>
                  </a:ext>
                </a:extLst>
              </a:tr>
              <a:tr h="364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5: вакцинация </a:t>
                      </a:r>
                      <a:r>
                        <a:rPr lang="ru-RU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предложена в возрасте 16-18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1.0 (47)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15.9 (755)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642992"/>
                  </a:ext>
                </a:extLst>
              </a:tr>
              <a:tr h="62953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6: вакцинация предложена в возрасте 14-16 лет</a:t>
                      </a:r>
                    </a:p>
                    <a:p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0.7 (21)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6.3 (188)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340607"/>
                  </a:ext>
                </a:extLst>
              </a:tr>
              <a:tr h="629539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7: вакцинация предложена в возрасте 12-13 лет</a:t>
                      </a:r>
                    </a:p>
                    <a:p>
                      <a:endParaRPr lang="en-US" sz="16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0.3 (7)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2.0 (49)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053685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54DC5E8D-42BD-7EAA-7D66-AC1C2217D378}"/>
              </a:ext>
            </a:extLst>
          </p:cNvPr>
          <p:cNvSpPr/>
          <p:nvPr/>
        </p:nvSpPr>
        <p:spPr>
          <a:xfrm>
            <a:off x="8842127" y="1746085"/>
            <a:ext cx="3264703" cy="1650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70C0"/>
                </a:solidFill>
              </a:rPr>
              <a:t>Кумулятивная заболеваемость на 100,000 женщин</a:t>
            </a:r>
            <a:r>
              <a:rPr lang="en-US" sz="1800" b="1" dirty="0">
                <a:solidFill>
                  <a:srgbClr val="0070C0"/>
                </a:solidFill>
              </a:rPr>
              <a:t> (</a:t>
            </a:r>
            <a:r>
              <a:rPr lang="ru-RU" sz="1800" b="1" dirty="0">
                <a:solidFill>
                  <a:srgbClr val="0070C0"/>
                </a:solidFill>
              </a:rPr>
              <a:t>кол-во случаев)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671F02-B328-481F-AB09-8E78C0E49D64}"/>
              </a:ext>
            </a:extLst>
          </p:cNvPr>
          <p:cNvSpPr/>
          <p:nvPr/>
        </p:nvSpPr>
        <p:spPr>
          <a:xfrm>
            <a:off x="9559254" y="6510238"/>
            <a:ext cx="3589091" cy="346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hlinkClick r:id="rId3"/>
              </a:rPr>
              <a:t>Falcaro et al. Lancet 2021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Стрелка: вверх 12">
            <a:extLst>
              <a:ext uri="{FF2B5EF4-FFF2-40B4-BE49-F238E27FC236}">
                <a16:creationId xmlns:a16="http://schemas.microsoft.com/office/drawing/2014/main" id="{6D8253EC-8060-4325-9BB1-412A5F2A8693}"/>
              </a:ext>
            </a:extLst>
          </p:cNvPr>
          <p:cNvSpPr/>
          <p:nvPr/>
        </p:nvSpPr>
        <p:spPr>
          <a:xfrm>
            <a:off x="3216081" y="4092704"/>
            <a:ext cx="479620" cy="54401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BE6D5DB-4B8D-44D5-80E3-D2524E15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03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F7D3C-05EF-4ACC-93C6-F5277BCD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247" y="235362"/>
            <a:ext cx="9521505" cy="79552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7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Доказательства эффективности ВПЧ вакцинации : </a:t>
            </a:r>
            <a:br>
              <a:rPr lang="ru-RU" altLang="en-US" sz="2700" b="1" dirty="0">
                <a:solidFill>
                  <a:srgbClr val="C00000"/>
                </a:solidFill>
                <a:ea typeface="Arial Unicode MS" panose="020B0604020202020204" pitchFamily="34" charset="-128"/>
              </a:rPr>
            </a:br>
            <a:r>
              <a:rPr lang="ru-RU" altLang="en-US" sz="2700" b="1" u="sng" dirty="0">
                <a:solidFill>
                  <a:srgbClr val="C00000"/>
                </a:solidFill>
                <a:ea typeface="Arial Unicode MS" panose="020B0604020202020204" pitchFamily="34" charset="-128"/>
              </a:rPr>
              <a:t>снижение заболеваемости раком шейки матки</a:t>
            </a:r>
            <a:r>
              <a:rPr lang="ru-RU" altLang="en-US" sz="2700" b="1" dirty="0">
                <a:solidFill>
                  <a:srgbClr val="C00000"/>
                </a:solidFill>
                <a:ea typeface="Arial Unicode MS" panose="020B0604020202020204" pitchFamily="34" charset="-128"/>
              </a:rPr>
              <a:t>, Финляндия</a:t>
            </a:r>
            <a:br>
              <a:rPr lang="ru-RU" altLang="en-US" sz="3200" b="1" dirty="0">
                <a:solidFill>
                  <a:srgbClr val="00558E"/>
                </a:solidFill>
                <a:ea typeface="Arial Unicode MS" panose="020B0604020202020204" pitchFamily="34" charset="-128"/>
              </a:rPr>
            </a:br>
            <a:endParaRPr lang="en-US" sz="32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E62BA-6F91-4563-883A-ACEFF644A2C2}"/>
              </a:ext>
            </a:extLst>
          </p:cNvPr>
          <p:cNvSpPr txBox="1"/>
          <p:nvPr/>
        </p:nvSpPr>
        <p:spPr>
          <a:xfrm>
            <a:off x="625112" y="6391805"/>
            <a:ext cx="11290301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.</a:t>
            </a:r>
            <a:endParaRPr lang="en-US" sz="1200" baseline="30000" dirty="0">
              <a:solidFill>
                <a:srgbClr val="37424A"/>
              </a:solidFill>
              <a:ea typeface="MS PGothic" pitchFamily="34" charset="-128"/>
              <a:cs typeface="Segoe UI" panose="020B0502040204020203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37424A"/>
                </a:solidFill>
              </a:rPr>
              <a:t>Luostarinen</a:t>
            </a:r>
            <a:r>
              <a:rPr lang="en-US" sz="12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 T et al. </a:t>
            </a:r>
            <a:r>
              <a:rPr lang="en-US" sz="1200" i="1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Int J Cancer</a:t>
            </a:r>
            <a:r>
              <a:rPr lang="en-US" sz="12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. 2018;142:2186–2187. </a:t>
            </a:r>
            <a:endParaRPr lang="pt-BR" sz="1200" dirty="0">
              <a:solidFill>
                <a:srgbClr val="37424A"/>
              </a:solidFill>
              <a:ea typeface="MS PGothic" pitchFamily="34" charset="-128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84D5C-5BCD-49EB-B2DD-7EC1E15F7EEC}"/>
              </a:ext>
            </a:extLst>
          </p:cNvPr>
          <p:cNvSpPr txBox="1"/>
          <p:nvPr/>
        </p:nvSpPr>
        <p:spPr>
          <a:xfrm>
            <a:off x="170190" y="1138142"/>
            <a:ext cx="7614794" cy="5044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Заболеваемость ВПЧ-ассоциированным раком у женщин, </a:t>
            </a:r>
          </a:p>
          <a:p>
            <a:pPr lvl="0"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привитых в возрасте 14-17 лет, и не привитых женщин</a:t>
            </a:r>
            <a:endParaRPr lang="en-US" sz="2000" b="1" baseline="30000" dirty="0">
              <a:solidFill>
                <a:schemeClr val="accent2">
                  <a:lumMod val="50000"/>
                </a:schemeClr>
              </a:solidFill>
              <a:latin typeface="Arial Narrow"/>
              <a:cs typeface="Arial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4DBC53C-0236-4273-960D-56D09E9BE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38447"/>
              </p:ext>
            </p:extLst>
          </p:nvPr>
        </p:nvGraphicFramePr>
        <p:xfrm>
          <a:off x="245599" y="1871331"/>
          <a:ext cx="7943275" cy="4142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261">
                  <a:extLst>
                    <a:ext uri="{9D8B030D-6E8A-4147-A177-3AD203B41FA5}">
                      <a16:colId xmlns:a16="http://schemas.microsoft.com/office/drawing/2014/main" val="2855542316"/>
                    </a:ext>
                  </a:extLst>
                </a:gridCol>
                <a:gridCol w="1152867">
                  <a:extLst>
                    <a:ext uri="{9D8B030D-6E8A-4147-A177-3AD203B41FA5}">
                      <a16:colId xmlns:a16="http://schemas.microsoft.com/office/drawing/2014/main" val="4123926588"/>
                    </a:ext>
                  </a:extLst>
                </a:gridCol>
                <a:gridCol w="446607">
                  <a:extLst>
                    <a:ext uri="{9D8B030D-6E8A-4147-A177-3AD203B41FA5}">
                      <a16:colId xmlns:a16="http://schemas.microsoft.com/office/drawing/2014/main" val="2490952488"/>
                    </a:ext>
                  </a:extLst>
                </a:gridCol>
                <a:gridCol w="1121709">
                  <a:extLst>
                    <a:ext uri="{9D8B030D-6E8A-4147-A177-3AD203B41FA5}">
                      <a16:colId xmlns:a16="http://schemas.microsoft.com/office/drawing/2014/main" val="899102158"/>
                    </a:ext>
                  </a:extLst>
                </a:gridCol>
                <a:gridCol w="1246343">
                  <a:extLst>
                    <a:ext uri="{9D8B030D-6E8A-4147-A177-3AD203B41FA5}">
                      <a16:colId xmlns:a16="http://schemas.microsoft.com/office/drawing/2014/main" val="854704971"/>
                    </a:ext>
                  </a:extLst>
                </a:gridCol>
                <a:gridCol w="592013">
                  <a:extLst>
                    <a:ext uri="{9D8B030D-6E8A-4147-A177-3AD203B41FA5}">
                      <a16:colId xmlns:a16="http://schemas.microsoft.com/office/drawing/2014/main" val="1812201004"/>
                    </a:ext>
                  </a:extLst>
                </a:gridCol>
                <a:gridCol w="1599475">
                  <a:extLst>
                    <a:ext uri="{9D8B030D-6E8A-4147-A177-3AD203B41FA5}">
                      <a16:colId xmlns:a16="http://schemas.microsoft.com/office/drawing/2014/main" val="1778485389"/>
                    </a:ext>
                  </a:extLst>
                </a:gridCol>
              </a:tblGrid>
              <a:tr h="8929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Рак, вызванный ВПЧ</a:t>
                      </a:r>
                      <a:endParaRPr lang="en-US" sz="15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/>
                        <a:t>Женщины, привитые против ВПЧ</a:t>
                      </a:r>
                      <a:endParaRPr lang="en-US" sz="1500"/>
                    </a:p>
                    <a:p>
                      <a:pPr algn="ctr"/>
                      <a:r>
                        <a:rPr lang="en-US" sz="1500"/>
                        <a:t>(n=9,529)</a:t>
                      </a:r>
                      <a:endParaRPr lang="en-US" sz="15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Женщины, не привитые против ВПЧ</a:t>
                      </a:r>
                      <a:endParaRPr lang="en-US" sz="1500" dirty="0"/>
                    </a:p>
                    <a:p>
                      <a:pPr algn="ctr"/>
                      <a:r>
                        <a:rPr lang="en-US" sz="1500" dirty="0"/>
                        <a:t>(n=17,838)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854627"/>
                  </a:ext>
                </a:extLst>
              </a:tr>
              <a:tr h="63030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>
                          <a:solidFill>
                            <a:schemeClr val="bg1"/>
                          </a:solidFill>
                        </a:rPr>
                        <a:t>Человеко-лет</a:t>
                      </a:r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008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Частота</a:t>
                      </a:r>
                      <a:r>
                        <a:rPr lang="en-US" sz="1500" b="0" dirty="0">
                          <a:solidFill>
                            <a:schemeClr val="bg1"/>
                          </a:solidFill>
                        </a:rPr>
                        <a:t> (95% 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ДИ</a:t>
                      </a:r>
                      <a:r>
                        <a:rPr lang="en-US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8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Человеко-лет</a:t>
                      </a:r>
                      <a:endParaRPr lang="en-US" sz="15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8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0087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Частота</a:t>
                      </a:r>
                      <a:r>
                        <a:rPr lang="en-US" sz="1500" b="0" dirty="0">
                          <a:solidFill>
                            <a:schemeClr val="bg1"/>
                          </a:solidFill>
                        </a:rPr>
                        <a:t> (95% </a:t>
                      </a:r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ДИ</a:t>
                      </a:r>
                      <a:r>
                        <a:rPr lang="en-US" sz="15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rgbClr val="0087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714542"/>
                  </a:ext>
                </a:extLst>
              </a:tr>
              <a:tr h="452731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Рак шейки матки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</a:t>
                      </a:r>
                      <a:r>
                        <a:rPr lang="ru-RU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656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124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 (3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;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1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454999"/>
                  </a:ext>
                </a:extLst>
              </a:tr>
              <a:tr h="452731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Рак вульвы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</a:t>
                      </a:r>
                      <a:r>
                        <a:rPr lang="ru-RU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656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124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 (0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;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5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343661"/>
                  </a:ext>
                </a:extLst>
              </a:tr>
              <a:tr h="452731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Рак ротоглотки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</a:t>
                      </a:r>
                      <a:r>
                        <a:rPr lang="ru-RU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656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124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 (0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;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5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572952"/>
                  </a:ext>
                </a:extLst>
              </a:tr>
              <a:tr h="630308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Вагинальный, анальный рак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</a:t>
                      </a:r>
                      <a:r>
                        <a:rPr lang="ru-RU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656</a:t>
                      </a:r>
                      <a:endParaRPr lang="en-US" sz="15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124</a:t>
                      </a:r>
                      <a:r>
                        <a:rPr lang="ru-RU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011214"/>
                  </a:ext>
                </a:extLst>
              </a:tr>
              <a:tr h="630308">
                <a:tc>
                  <a:txBody>
                    <a:bodyPr/>
                    <a:lstStyle/>
                    <a:p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Все виды рака, вызванные ВПЧ</a:t>
                      </a:r>
                      <a:endParaRPr lang="en-US" sz="15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</a:t>
                      </a: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656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–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124</a:t>
                      </a: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245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10</a:t>
                      </a:r>
                      <a:r>
                        <a:rPr lang="en-US" sz="1500" b="1" baseline="300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</a:t>
                      </a: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 (4</a:t>
                      </a: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,</a:t>
                      </a:r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ru-RU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;</a:t>
                      </a:r>
                      <a:r>
                        <a:rPr lang="en-US" sz="15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15)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93271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B5405D2-81AA-46ED-8755-C70B23938C80}"/>
              </a:ext>
            </a:extLst>
          </p:cNvPr>
          <p:cNvSpPr/>
          <p:nvPr/>
        </p:nvSpPr>
        <p:spPr>
          <a:xfrm>
            <a:off x="8318157" y="1333072"/>
            <a:ext cx="3703653" cy="186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/>
              </a:rPr>
              <a:t>Пассивное исследование </a:t>
            </a:r>
          </a:p>
          <a:p>
            <a:pPr algn="ctr">
              <a:spcBef>
                <a:spcPts val="600"/>
              </a:spcBef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/>
              </a:rPr>
              <a:t>по долгосрочному наблюдению </a:t>
            </a:r>
          </a:p>
          <a:p>
            <a:pPr algn="ctr">
              <a:spcBef>
                <a:spcPts val="600"/>
              </a:spcBef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/>
              </a:rPr>
              <a:t>в течение 7 лет: </a:t>
            </a:r>
          </a:p>
          <a:p>
            <a:pPr algn="ctr">
              <a:spcBef>
                <a:spcPts val="600"/>
              </a:spcBef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Arial"/>
              </a:rPr>
              <a:t>9 529 привитых и 17 838 непривитых</a:t>
            </a:r>
            <a:endParaRPr lang="en-GB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5103FA-5435-98E8-4F76-F02699ADBF39}"/>
              </a:ext>
            </a:extLst>
          </p:cNvPr>
          <p:cNvSpPr/>
          <p:nvPr/>
        </p:nvSpPr>
        <p:spPr>
          <a:xfrm>
            <a:off x="8441201" y="3790951"/>
            <a:ext cx="3505200" cy="147891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BlinkMacSystemFont"/>
              </a:rPr>
              <a:t>Нет случаев рака шейки матки среди привитых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67E49-35D3-4C32-9FBA-B381A8978379}"/>
              </a:ext>
            </a:extLst>
          </p:cNvPr>
          <p:cNvSpPr txBox="1"/>
          <p:nvPr/>
        </p:nvSpPr>
        <p:spPr>
          <a:xfrm>
            <a:off x="245599" y="62421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10 случаев инвазивного рака </a:t>
            </a:r>
            <a:r>
              <a:rPr lang="en-US" sz="1600" i="1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a priori</a:t>
            </a:r>
            <a:r>
              <a:rPr lang="en-US" sz="16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установленных как рак, вызванный ВПЧ</a:t>
            </a:r>
            <a:r>
              <a:rPr lang="en-US" sz="16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: 8 </a:t>
            </a:r>
            <a:r>
              <a:rPr lang="ru-RU" sz="1600" dirty="0">
                <a:solidFill>
                  <a:srgbClr val="37424A"/>
                </a:solidFill>
                <a:ea typeface="MS PGothic" pitchFamily="34" charset="-128"/>
                <a:cs typeface="Segoe UI" panose="020B0502040204020203" pitchFamily="34" charset="0"/>
              </a:rPr>
              <a:t>случаев РШМ, 1 – ротоглотки и 1 – рак вульвы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3A5684-1F8D-4125-AD2E-8D4B0967C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A9D5-B2C3-9EF4-0F2E-A95A5701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3C0D5-2695-6CE8-ADBE-BDC095D2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042409"/>
            <a:ext cx="8596668" cy="132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4. Вакцинация против ВПЧ-инфекции в глобальном масштабе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C8318-DEBB-4EC2-9133-E610D5E2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52400"/>
            <a:ext cx="4572000" cy="25717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FDFFAF-4BBC-4147-A828-3E0CA64F0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16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8112EB6-ED85-4D2E-B8B6-D4CFCFCCD269}"/>
              </a:ext>
            </a:extLst>
          </p:cNvPr>
          <p:cNvSpPr/>
          <p:nvPr/>
        </p:nvSpPr>
        <p:spPr>
          <a:xfrm>
            <a:off x="304800" y="123825"/>
            <a:ext cx="11595100" cy="5048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Работа над созданием вакцины против ВПЧ началась в середине 1980-х годов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46E4FBB-43ED-4D6E-A577-A93743B96155}"/>
              </a:ext>
            </a:extLst>
          </p:cNvPr>
          <p:cNvSpPr/>
          <p:nvPr/>
        </p:nvSpPr>
        <p:spPr>
          <a:xfrm>
            <a:off x="304800" y="838200"/>
            <a:ext cx="11595100" cy="57051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Созданию вакцины предшествовало доказательство роли ВПЧ в развитии РШМ, за которое в 2008 г. немецкий ученый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Гаральд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цур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Хаузен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награжден Нобелевской премией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415ECDD-8901-451F-B091-C1EE9D5DDD68}"/>
              </a:ext>
            </a:extLst>
          </p:cNvPr>
          <p:cNvSpPr/>
          <p:nvPr/>
        </p:nvSpPr>
        <p:spPr>
          <a:xfrm>
            <a:off x="304800" y="1666875"/>
            <a:ext cx="11595100" cy="62570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1991 г. - в медицинском центре Университета Квинсленда (Австралия) Ж.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Жоу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Й. Фрейзер изобрели рекомбинантные вирусоподобные частицы (VLP)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C91C222-FC50-48F1-B356-EA02C04AD041}"/>
              </a:ext>
            </a:extLst>
          </p:cNvPr>
          <p:cNvSpPr/>
          <p:nvPr/>
        </p:nvSpPr>
        <p:spPr>
          <a:xfrm>
            <a:off x="304800" y="2648933"/>
            <a:ext cx="11595100" cy="78006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2006 г. - Управление по контролю пищевых продуктов и лекарств в США (Food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Drug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Administration –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FDA) одобрило первую профилактическую вакцину против 4 типов ВПЧ (6, 11, 16, 18)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7CECEE9-23E0-4DE5-90D8-51A43731D3CB}"/>
              </a:ext>
            </a:extLst>
          </p:cNvPr>
          <p:cNvSpPr/>
          <p:nvPr/>
        </p:nvSpPr>
        <p:spPr>
          <a:xfrm>
            <a:off x="304800" y="3784373"/>
            <a:ext cx="11595100" cy="59712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II квартал 2007 г.  - вакцина была одобрена к применению в 80 странах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20C50AD-CF4B-4D46-98B9-E774C4D9B3F2}"/>
              </a:ext>
            </a:extLst>
          </p:cNvPr>
          <p:cNvSpPr/>
          <p:nvPr/>
        </p:nvSpPr>
        <p:spPr>
          <a:xfrm>
            <a:off x="304800" y="4691213"/>
            <a:ext cx="11595100" cy="59712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Июнь 2007 г. - в Австралии сертифицирована двухвалентная вакцина, а в сентябре этого же года – в ЕС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D918254-D8BF-421E-B4FF-584D24D06EC4}"/>
              </a:ext>
            </a:extLst>
          </p:cNvPr>
          <p:cNvSpPr/>
          <p:nvPr/>
        </p:nvSpPr>
        <p:spPr>
          <a:xfrm>
            <a:off x="304800" y="5473701"/>
            <a:ext cx="11595100" cy="11084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Декабрь 2014 г. -  FDA одобрила девятивалентную вакцину, которая эффективна против 9 типов ВПЧ: 6,</a:t>
            </a:r>
          </a:p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11, 16, 18, 31, 33, 45, 52 и 58.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E87CDA-BCEC-4F30-9F28-24EB50BCB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53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D7FBE-11CD-4438-9E82-365B68BB39F2}"/>
              </a:ext>
            </a:extLst>
          </p:cNvPr>
          <p:cNvSpPr txBox="1"/>
          <p:nvPr/>
        </p:nvSpPr>
        <p:spPr>
          <a:xfrm>
            <a:off x="685800" y="882640"/>
            <a:ext cx="111887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Рекомендации ВОЗ по внедрению вакцинации против ВПЧ?</a:t>
            </a:r>
          </a:p>
          <a:p>
            <a:endParaRPr lang="ru-RU" sz="2400" b="1" dirty="0"/>
          </a:p>
          <a:p>
            <a:endParaRPr lang="ru-RU" sz="2400" b="1" dirty="0"/>
          </a:p>
          <a:p>
            <a:pPr algn="just"/>
            <a:r>
              <a:rPr lang="ru-RU" sz="2400" b="1" dirty="0"/>
              <a:t>	Когда программа вакцинации впервые применяется в стране, рекомендуется предложить вакцинацию всем девочкам в возрасте от 9 до 14 лет, начав с одной возрастной когорты (например, 11 лет) для обеспечения устойчивого администрирования прививочного процесса. </a:t>
            </a:r>
          </a:p>
          <a:p>
            <a:pPr algn="just"/>
            <a:endParaRPr lang="ru-RU" sz="2400" b="1" dirty="0"/>
          </a:p>
          <a:p>
            <a:pPr algn="just"/>
            <a:r>
              <a:rPr lang="ru-RU" sz="2400" b="1" dirty="0"/>
              <a:t>	Также существуют программы вакцинации, когда вакцинация проводится постепенно всем лицам женского пола в возрасте до 26 лет и даже старше. Отдельные страны также рекомендуют иммунизацию мальчиков и юношей.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3A1C85-C27C-474E-B312-54BFA3274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8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7689" t="11893" r="21951" b="9775"/>
          <a:stretch/>
        </p:blipFill>
        <p:spPr>
          <a:xfrm>
            <a:off x="8753060" y="0"/>
            <a:ext cx="3439575" cy="32442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0813" t="12128" r="27077" b="11244"/>
          <a:stretch/>
        </p:blipFill>
        <p:spPr>
          <a:xfrm>
            <a:off x="8358804" y="2135019"/>
            <a:ext cx="2855934" cy="38337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5279" y="1323685"/>
            <a:ext cx="73527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Цели, которые должны быть достигнуты к 2030 году</a:t>
            </a:r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, включают:</a:t>
            </a:r>
            <a:b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</a:br>
            <a:endParaRPr lang="ru-RU" b="0" i="0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Достижение 90-процентного охвата основными вакцинами, вводимыми в детском и подростковом возрасте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Сокращение вдвое числа детей, полностью лишенных вакцинации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Завершение 500 национальных или субнациональных внедрений новых или недостаточно используемых вакцин, таких как вакцины против COVID-19, </a:t>
            </a:r>
            <a:r>
              <a:rPr lang="ru-RU" b="0" i="0" dirty="0" err="1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ротавируса</a:t>
            </a:r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или </a:t>
            </a:r>
            <a:r>
              <a:rPr lang="ru-RU" b="1" i="0" u="sng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вируса папилломы человека (ВПЧ).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0760" t="34525" r="30986" b="44517"/>
          <a:stretch/>
        </p:blipFill>
        <p:spPr>
          <a:xfrm>
            <a:off x="848109" y="4850468"/>
            <a:ext cx="7253900" cy="16801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89227" y="127466"/>
            <a:ext cx="8971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Всемирная ассамблея здравоохранения при поддержке стран и партнеров одобрила новое глобальное видение и стратегию под названием </a:t>
            </a:r>
            <a:endParaRPr lang="en-US" b="0" i="0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sz="2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«Повестка дня в области иммунизации на период до 2030 г.» (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IA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2030)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8121" y="6530589"/>
            <a:ext cx="8039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tx2">
                    <a:lumMod val="75000"/>
                  </a:schemeClr>
                </a:solidFill>
              </a:rPr>
              <a:t>https://www.who.int/teams/immunization-vaccines-and-biologicals/strategies/ia2030</a:t>
            </a:r>
            <a:endParaRPr lang="ru-RU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7100" y="4463006"/>
            <a:ext cx="583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IA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2030 руководствуется 4 принципами: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8FE555-50CB-408F-BD2E-B60F131AC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3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C26F9A-F320-F0D3-3DA6-E2141B67A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34" t="18593" r="10069" b="42508"/>
          <a:stretch/>
        </p:blipFill>
        <p:spPr>
          <a:xfrm>
            <a:off x="2614204" y="2749927"/>
            <a:ext cx="4752410" cy="38950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119B4-B06C-6A12-C287-BEFEF9E5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360" y="1054098"/>
            <a:ext cx="8596668" cy="15899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1. Особенности вакцины для предупреждения ВПЧ-инфекции</a:t>
            </a:r>
            <a:br>
              <a:rPr lang="ru-RU" b="1" dirty="0">
                <a:solidFill>
                  <a:srgbClr val="C00000"/>
                </a:solidFill>
              </a:rPr>
            </a:br>
            <a:endParaRPr lang="ru-BY" dirty="0"/>
          </a:p>
        </p:txBody>
      </p:sp>
      <p:pic>
        <p:nvPicPr>
          <p:cNvPr id="4" name="Picture 10" descr="03b_p06_HPV_vs_VLP_v3 copy">
            <a:extLst>
              <a:ext uri="{FF2B5EF4-FFF2-40B4-BE49-F238E27FC236}">
                <a16:creationId xmlns:a16="http://schemas.microsoft.com/office/drawing/2014/main" id="{11DE4B72-1216-CABF-212F-7CD1423F5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ltGray">
          <a:xfrm>
            <a:off x="-1" y="-1"/>
            <a:ext cx="4752410" cy="3429001"/>
          </a:xfrm>
          <a:prstGeom prst="rect">
            <a:avLst/>
          </a:prstGeom>
          <a:solidFill>
            <a:schemeClr val="hlink"/>
          </a:solidFill>
          <a:ln w="19050" algn="ctr">
            <a:solidFill>
              <a:srgbClr val="336699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8F8B6F-36AF-4616-A4CF-B8E3A3430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35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5192-05F8-48E5-8321-22D666E7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050"/>
            <a:ext cx="11277600" cy="100488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73-e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заседание Всемирной ассамблеи здравоохранения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, 3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августа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36783-97ED-4AF8-AD6D-2F664B70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5403" y="6356349"/>
            <a:ext cx="3860800" cy="365125"/>
          </a:xfrm>
        </p:spPr>
        <p:txBody>
          <a:bodyPr/>
          <a:lstStyle/>
          <a:p>
            <a:r>
              <a:rPr lang="en-US" sz="10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strategy to accelerate the elimination of cervical cancer as a public health problem (who.int</a:t>
            </a:r>
            <a:r>
              <a:rPr lang="en-US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CD22D-08B1-4022-8C75-38ABEF41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" name="Picture 4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747F214F-4D6D-45BC-B505-91D4756CF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83" y="1188244"/>
            <a:ext cx="3693017" cy="47625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647E94-2AF5-49E0-9613-3EB5E7682CA1}"/>
              </a:ext>
            </a:extLst>
          </p:cNvPr>
          <p:cNvSpPr/>
          <p:nvPr/>
        </p:nvSpPr>
        <p:spPr>
          <a:xfrm>
            <a:off x="602331" y="4215923"/>
            <a:ext cx="6700083" cy="2140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Видение: мир, в котором рак шейки матки элиминирован как угроза общественному здоровью</a:t>
            </a:r>
          </a:p>
          <a:p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Пороговый уровень элиминации: 4 случая на 100 000 женщин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989FC8-F15B-444B-9400-CB42BD6219D4}"/>
              </a:ext>
            </a:extLst>
          </p:cNvPr>
          <p:cNvSpPr/>
          <p:nvPr/>
        </p:nvSpPr>
        <p:spPr>
          <a:xfrm>
            <a:off x="457198" y="1462940"/>
            <a:ext cx="6990348" cy="229493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Глобальная стратегия ускорения элиминации рака шейки матки как угрозы общественному здоровью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FE82-BA27-4ABF-85B6-9FBFC563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4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C3A17-7C77-985D-C6D6-02FF7335B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00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53E39D-851C-074E-1050-F221F6F807A9}"/>
              </a:ext>
            </a:extLst>
          </p:cNvPr>
          <p:cNvSpPr txBox="1"/>
          <p:nvPr/>
        </p:nvSpPr>
        <p:spPr>
          <a:xfrm>
            <a:off x="5308601" y="4597311"/>
            <a:ext cx="6705373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b="0" i="1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1)внедрении вакцины против ВПЧ (в странах, где нет программ вакцинации против ВПЧ), </a:t>
            </a:r>
          </a:p>
          <a:p>
            <a:pPr algn="just">
              <a:buNone/>
            </a:pPr>
            <a:r>
              <a:rPr lang="ru-RU" sz="1600" i="1" dirty="0">
                <a:solidFill>
                  <a:srgbClr val="3C4245"/>
                </a:solidFill>
                <a:latin typeface="Noto Sans" panose="020B0502040504020204" pitchFamily="34" charset="0"/>
              </a:rPr>
              <a:t>2)</a:t>
            </a:r>
            <a:r>
              <a:rPr lang="ru-RU" sz="1600" b="0" i="1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разработку стратегий наверстывающей вакцинации, работу над тем, чтобы услуги вакцинации были адаптированы к потребностям целевой группы населения, включая труднодоступные группы, </a:t>
            </a:r>
            <a:endParaRPr lang="ru-RU" sz="1600" i="1" dirty="0">
              <a:solidFill>
                <a:srgbClr val="3C4245"/>
              </a:solidFill>
              <a:latin typeface="Noto Sans" panose="020B0502040504020204" pitchFamily="34" charset="0"/>
            </a:endParaRPr>
          </a:p>
          <a:p>
            <a:pPr algn="just">
              <a:buNone/>
            </a:pPr>
            <a:r>
              <a:rPr lang="ru-RU" sz="1600" b="0" i="1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3) развитие у медицинских работников необходимых навыков для информирования подростков и их родителей о вакцине против ВПЧ. 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9B35A3B-A563-8894-D200-107AF29D541E}"/>
              </a:ext>
            </a:extLst>
          </p:cNvPr>
          <p:cNvSpPr/>
          <p:nvPr/>
        </p:nvSpPr>
        <p:spPr>
          <a:xfrm>
            <a:off x="5308601" y="49602"/>
            <a:ext cx="1540934" cy="9567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90%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BAD736-1020-E47A-6306-24C8F2CB1D11}"/>
              </a:ext>
            </a:extLst>
          </p:cNvPr>
          <p:cNvSpPr/>
          <p:nvPr/>
        </p:nvSpPr>
        <p:spPr>
          <a:xfrm>
            <a:off x="5308601" y="1337966"/>
            <a:ext cx="1540934" cy="9567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70%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4BFC59F-F775-5420-C1F7-80E11A4381BE}"/>
              </a:ext>
            </a:extLst>
          </p:cNvPr>
          <p:cNvSpPr/>
          <p:nvPr/>
        </p:nvSpPr>
        <p:spPr>
          <a:xfrm>
            <a:off x="5308601" y="2574332"/>
            <a:ext cx="1540934" cy="9567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90%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F080F-882D-E05F-9AAA-48050969F05A}"/>
              </a:ext>
            </a:extLst>
          </p:cNvPr>
          <p:cNvSpPr txBox="1"/>
          <p:nvPr/>
        </p:nvSpPr>
        <p:spPr>
          <a:xfrm>
            <a:off x="6900334" y="135003"/>
            <a:ext cx="49953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девочек проходят </a:t>
            </a:r>
            <a:r>
              <a:rPr lang="ru-RU" sz="1600" b="1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полный курс вакцинации </a:t>
            </a:r>
            <a:r>
              <a:rPr lang="ru-RU" sz="16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против ВПЧ к моменту достижения ими 15-летнего возраста;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E83FDB-3AAC-527C-88E8-4F49BAB1D5E4}"/>
              </a:ext>
            </a:extLst>
          </p:cNvPr>
          <p:cNvSpPr txBox="1"/>
          <p:nvPr/>
        </p:nvSpPr>
        <p:spPr>
          <a:xfrm>
            <a:off x="-131233" y="6488668"/>
            <a:ext cx="6261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cervical-cancer-</a:t>
            </a:r>
            <a:r>
              <a:rPr lang="en-US" dirty="0" err="1">
                <a:hlinkClick r:id="rId3"/>
              </a:rPr>
              <a:t>cheatsheet</a:t>
            </a:r>
            <a:r>
              <a:rPr lang="en-US" dirty="0">
                <a:hlinkClick r:id="rId3"/>
              </a:rPr>
              <a:t>-</a:t>
            </a:r>
            <a:r>
              <a:rPr lang="en-US" dirty="0" err="1">
                <a:hlinkClick r:id="rId3"/>
              </a:rPr>
              <a:t>russian</a:t>
            </a:r>
            <a:r>
              <a:rPr lang="en-US" dirty="0">
                <a:hlinkClick r:id="rId3"/>
              </a:rPr>
              <a:t>-pub-fin </a:t>
            </a:r>
            <a:r>
              <a:rPr lang="ru-RU" dirty="0">
                <a:hlinkClick r:id="rId3"/>
              </a:rPr>
              <a:t>ВОЗ.</a:t>
            </a:r>
            <a:r>
              <a:rPr lang="en-US" dirty="0">
                <a:hlinkClick r:id="rId3"/>
              </a:rPr>
              <a:t>pdf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2CE062-CBD9-2E73-25B9-562CFD68E5B4}"/>
              </a:ext>
            </a:extLst>
          </p:cNvPr>
          <p:cNvSpPr txBox="1"/>
          <p:nvPr/>
        </p:nvSpPr>
        <p:spPr>
          <a:xfrm>
            <a:off x="6883400" y="1069203"/>
            <a:ext cx="50122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женщин проходят </a:t>
            </a:r>
            <a:r>
              <a:rPr lang="ru-RU" sz="1600" b="1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скрининг </a:t>
            </a:r>
            <a:r>
              <a:rPr lang="ru-RU" sz="16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с использованием высокоэффективного теста к моменту достижения ими 35-летнего возраста и затем вновь – к моменту достижения ими 45-летнего возраста;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D581FC-699F-31C6-5B22-412836BAC350}"/>
              </a:ext>
            </a:extLst>
          </p:cNvPr>
          <p:cNvSpPr txBox="1"/>
          <p:nvPr/>
        </p:nvSpPr>
        <p:spPr>
          <a:xfrm>
            <a:off x="6790267" y="2521059"/>
            <a:ext cx="50376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женщин, у которых была выявлена патология шейки матки, получают необходимое им лечение (90% женщин с предраковыми поражениями получают лечение и 90% женщин с инвазивной формой рака получают необходимую помощь).</a:t>
            </a:r>
            <a:endParaRPr lang="ru-RU" sz="1600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9C0C09FF-CB04-262A-E2C6-9BA6F5A0324C}"/>
              </a:ext>
            </a:extLst>
          </p:cNvPr>
          <p:cNvSpPr/>
          <p:nvPr/>
        </p:nvSpPr>
        <p:spPr>
          <a:xfrm>
            <a:off x="4840025" y="4977036"/>
            <a:ext cx="321119" cy="12335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52357A-98BA-424D-898E-9F19FBB74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31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F2D7FB-2F5A-4932-8930-E907350D1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60" y="1487476"/>
            <a:ext cx="8270342" cy="4800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E936D-F3E5-4007-AE6E-1FEE058D7BC1}"/>
              </a:ext>
            </a:extLst>
          </p:cNvPr>
          <p:cNvSpPr txBox="1"/>
          <p:nvPr/>
        </p:nvSpPr>
        <p:spPr>
          <a:xfrm>
            <a:off x="85059" y="570231"/>
            <a:ext cx="81339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Global status of the HPV vaccine introduction into national</a:t>
            </a:r>
            <a:r>
              <a:rPr lang="ru-RU" sz="2000" b="1" dirty="0"/>
              <a:t> </a:t>
            </a:r>
            <a:r>
              <a:rPr lang="en-US" sz="2000" b="1" dirty="0"/>
              <a:t>immunization programs by year of introduction in 2024</a:t>
            </a:r>
            <a:endParaRPr lang="ru-RU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662AA-7BD7-4730-B61E-E3373A3F2270}"/>
              </a:ext>
            </a:extLst>
          </p:cNvPr>
          <p:cNvSpPr txBox="1"/>
          <p:nvPr/>
        </p:nvSpPr>
        <p:spPr>
          <a:xfrm>
            <a:off x="8778030" y="229198"/>
            <a:ext cx="2832724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Европейский регион ВОЗ (2022)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85750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45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стран внедрили вакцинацию против ВПЧ</a:t>
            </a:r>
            <a:endParaRPr lang="en-US" dirty="0">
              <a:solidFill>
                <a:schemeClr val="tx1"/>
              </a:solidFill>
            </a:endParaRPr>
          </a:p>
          <a:p>
            <a:pPr marL="285750" lvl="2" indent="-285750" algn="l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~ 5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%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от общей численности девочек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стран вакцинируют и мальчиков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07903-14D4-4747-AA44-A512481DC583}"/>
              </a:ext>
            </a:extLst>
          </p:cNvPr>
          <p:cNvSpPr txBox="1"/>
          <p:nvPr/>
        </p:nvSpPr>
        <p:spPr>
          <a:xfrm>
            <a:off x="8601740" y="3393212"/>
            <a:ext cx="3590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Универсальная (</a:t>
            </a:r>
            <a:r>
              <a:rPr lang="ru-RU" dirty="0" err="1"/>
              <a:t>гендернонейтральная</a:t>
            </a:r>
            <a:r>
              <a:rPr lang="ru-RU" dirty="0"/>
              <a:t>) тактика вакцинации против ВПЧ-инфекции (Аргентина, Австралия, Канада, Новая Зеландия, США, Великобритания и другие).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215E8-EFC1-49F0-928A-90E1CC71829B}"/>
              </a:ext>
            </a:extLst>
          </p:cNvPr>
          <p:cNvSpPr txBox="1"/>
          <p:nvPr/>
        </p:nvSpPr>
        <p:spPr>
          <a:xfrm>
            <a:off x="3189728" y="3212482"/>
            <a:ext cx="8421026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Программа вакцинации против ВПЧ-инфекции внедрена в </a:t>
            </a:r>
          </a:p>
          <a:p>
            <a:pPr algn="just"/>
            <a:r>
              <a:rPr lang="ru-RU" sz="2400" b="1" dirty="0"/>
              <a:t>Армении, Грузии, Молдове, Туркменистане, Кыргызстане, Узбекистане, Казахстане. </a:t>
            </a:r>
          </a:p>
          <a:p>
            <a:pPr algn="just"/>
            <a:r>
              <a:rPr lang="ru-RU" sz="2400" dirty="0"/>
              <a:t>Вакцинацию против ВПЧ-инфекции проводят в рамках региональных календарей профилактических прививок </a:t>
            </a:r>
          </a:p>
          <a:p>
            <a:pPr algn="just"/>
            <a:r>
              <a:rPr lang="ru-RU" sz="2400" b="1" dirty="0"/>
              <a:t>ряд регионов Российской Федерации </a:t>
            </a:r>
            <a:r>
              <a:rPr lang="ru-RU" sz="2400" dirty="0"/>
              <a:t>(г. Москва и Московская область, г. Санкт-Петербург и Ленинградская область, Свердловская область, Новосибирская область, Сахалинская область, республика Алтай и другие).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8B42A8-662D-4207-BCE3-93F0AD04E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64FCA0-E4A4-4277-ABBA-E65345EE4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764785" cy="986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+mn-lt"/>
              </a:rPr>
              <a:t>Неравенство доступа к вакцинации для предупреждения ВПЧ-инфекции: </a:t>
            </a:r>
            <a:br>
              <a:rPr lang="ru-RU" sz="2000" b="1" dirty="0">
                <a:solidFill>
                  <a:srgbClr val="C00000"/>
                </a:solidFill>
                <a:latin typeface="+mn-lt"/>
              </a:rPr>
            </a:br>
            <a:r>
              <a:rPr lang="ru-RU" sz="2000" b="1" dirty="0">
                <a:solidFill>
                  <a:srgbClr val="C00000"/>
                </a:solidFill>
                <a:latin typeface="+mn-lt"/>
              </a:rPr>
              <a:t>охват последней дозой вакцины (%) в странах, Европейский регион ВОЗ, 202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2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 г.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20D60-117C-4231-88F9-574EBDD1534F}"/>
              </a:ext>
            </a:extLst>
          </p:cNvPr>
          <p:cNvSpPr txBox="1"/>
          <p:nvPr/>
        </p:nvSpPr>
        <p:spPr>
          <a:xfrm>
            <a:off x="496348" y="6281663"/>
            <a:ext cx="776571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ВОЗ получила данные об охвате вакцинацией против ВПЧ от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27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стран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A982F21-9F71-9F53-7DF8-4E4216328B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034393"/>
              </p:ext>
            </p:extLst>
          </p:nvPr>
        </p:nvGraphicFramePr>
        <p:xfrm>
          <a:off x="329769" y="1282584"/>
          <a:ext cx="11025883" cy="4703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D438C1A-13F6-2FB5-14D8-F03694754413}"/>
              </a:ext>
            </a:extLst>
          </p:cNvPr>
          <p:cNvSpPr/>
          <p:nvPr/>
        </p:nvSpPr>
        <p:spPr>
          <a:xfrm>
            <a:off x="8927691" y="6344084"/>
            <a:ext cx="340976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 Papillomavirus (HPV) vaccination coverage (who.int)</a:t>
            </a:r>
            <a:endParaRPr lang="en-US" sz="14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7D512B-2AB9-4399-8118-32BFC074B952}"/>
              </a:ext>
            </a:extLst>
          </p:cNvPr>
          <p:cNvCxnSpPr>
            <a:cxnSpLocks/>
          </p:cNvCxnSpPr>
          <p:nvPr/>
        </p:nvCxnSpPr>
        <p:spPr>
          <a:xfrm>
            <a:off x="1143000" y="1825625"/>
            <a:ext cx="10591800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5187C5-B780-4DD6-8A41-F6F9231C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32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A9D5-B2C3-9EF4-0F2E-A95A5701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3C0D5-2695-6CE8-ADBE-BDC095D2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64709"/>
            <a:ext cx="1076960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5. Вакцинопрофилактика ВПЧ-инфекции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в Республике Беларусь. 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Вакцина С</a:t>
            </a:r>
            <a:r>
              <a:rPr lang="en-US" b="1" dirty="0" err="1">
                <a:solidFill>
                  <a:srgbClr val="C00000"/>
                </a:solidFill>
              </a:rPr>
              <a:t>ecolin</a:t>
            </a:r>
            <a:r>
              <a:rPr lang="en-US" b="1" dirty="0">
                <a:solidFill>
                  <a:srgbClr val="C00000"/>
                </a:solidFill>
              </a:rPr>
              <a:t>® (</a:t>
            </a:r>
            <a:r>
              <a:rPr lang="ru-RU" b="1" dirty="0" err="1">
                <a:solidFill>
                  <a:srgbClr val="C00000"/>
                </a:solidFill>
              </a:rPr>
              <a:t>Цеколин</a:t>
            </a:r>
            <a:r>
              <a:rPr lang="ru-RU" b="1" dirty="0">
                <a:solidFill>
                  <a:srgbClr val="C00000"/>
                </a:solidFill>
              </a:rPr>
              <a:t>).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3AB0DC-B967-4760-AA0E-C43EBC80D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45291"/>
            <a:ext cx="4572000" cy="30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16C5FE-0203-47B4-9168-AD2DA1CB4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40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3E04A-5DEA-4B31-9989-BCA0DA73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7619"/>
          </a:xfrm>
        </p:spPr>
        <p:txBody>
          <a:bodyPr/>
          <a:lstStyle/>
          <a:p>
            <a:r>
              <a:rPr lang="ru-RU" sz="1800" dirty="0">
                <a:effectLst/>
                <a:latin typeface="+mn-lt"/>
                <a:ea typeface="Calibri" panose="020F0502020204030204" pitchFamily="34" charset="0"/>
              </a:rPr>
              <a:t>Постановление Министерства здравоохранения Республики Беларусь от 17 мая 2018 г. № 42 «О профилактических прививках» (в редакции постановлений Министерства здравоохранения Республики Беларусь от 1 июля 2024 г. № 111 и от 13 января 2025 г. № 3)</a:t>
            </a:r>
            <a:endParaRPr lang="ru-RU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EA530-3ECC-45C0-98CD-9825F4257569}"/>
              </a:ext>
            </a:extLst>
          </p:cNvPr>
          <p:cNvSpPr txBox="1"/>
          <p:nvPr/>
        </p:nvSpPr>
        <p:spPr>
          <a:xfrm>
            <a:off x="95693" y="972970"/>
            <a:ext cx="12192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•	</a:t>
            </a:r>
            <a:r>
              <a:rPr lang="ru-RU" sz="2400" b="1" dirty="0"/>
              <a:t>Согласно Национальному календарю профилактических прививок вакцинация против ВПЧ-инфекции проводится девочкам в возрасте 11 лет.  </a:t>
            </a:r>
          </a:p>
          <a:p>
            <a:pPr algn="just"/>
            <a:r>
              <a:rPr lang="ru-RU" sz="2400" b="1" dirty="0"/>
              <a:t>В 2025 г. вакцинация против ВПЧ-инфекции будет предложена девочкам, которым в 2025 г. исполняется 11 лет (т.е. девочкам 2014 года рождения). </a:t>
            </a:r>
          </a:p>
          <a:p>
            <a:pPr algn="just"/>
            <a:r>
              <a:rPr lang="ru-RU" sz="2400" dirty="0"/>
              <a:t>•	</a:t>
            </a:r>
            <a:r>
              <a:rPr lang="ru-RU" sz="2400" i="1" dirty="0"/>
              <a:t>При наличии вакцины бесплатная вакцинация будет предложена девочкам 2011-2013 годов рождения, включенных в «лист ожидания» в поликлинике по месту обслуживания.</a:t>
            </a:r>
          </a:p>
          <a:p>
            <a:pPr algn="just"/>
            <a:r>
              <a:rPr lang="ru-RU" sz="2400" dirty="0"/>
              <a:t>Родители могут выбрать, где будут проводиться прививки – в поликлинике либо в школе. Независимо от места проведения вакцинации перед прививкой ребенок осматривается врачом и получает разрешение на проведение прививки.</a:t>
            </a:r>
          </a:p>
          <a:p>
            <a:pPr algn="just"/>
            <a:r>
              <a:rPr lang="ru-RU" sz="2400" dirty="0"/>
              <a:t>•	</a:t>
            </a:r>
            <a:r>
              <a:rPr lang="ru-RU" sz="2400" b="1" dirty="0"/>
              <a:t>Согласно перечню профилактических прививок по эпидемическим показаниям вакцинация против ВПЧ-инфекции проводится девочкам и женщинам в возрасте от 11 до 45 лет с ВИЧ-инфекцией, ранее не привитым против ВПЧ-инфекции.</a:t>
            </a:r>
          </a:p>
          <a:p>
            <a:pPr algn="just"/>
            <a:r>
              <a:rPr lang="ru-RU" sz="2400" dirty="0"/>
              <a:t>•	</a:t>
            </a:r>
            <a:r>
              <a:rPr lang="ru-RU" sz="2400" i="1" dirty="0"/>
              <a:t>Иные граждане, не относящиеся к вышеуказанным контингентам, имеют возможность сделать прививки против ВПЧ-инфекции на платной основе в организациях здравоохранения, оказывающих услуги населению по платной вакцинации (государственных и частных).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047386-D9FE-49BA-89F0-0C9ACF02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70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4E1078-CFD4-4281-952F-91D098313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1913"/>
            <a:ext cx="6146793" cy="3427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461C35-C13F-4B3C-8746-2284A6FE9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3" y="93250"/>
            <a:ext cx="6566904" cy="4019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517F29-464A-448C-B26D-E199BB7A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0" y="1276197"/>
            <a:ext cx="7670800" cy="697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B0A7E6-331A-4CD0-B80C-A0E44B0FA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493" y="1545493"/>
            <a:ext cx="8724900" cy="2701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30D8E7-1331-4758-9782-97B5E906C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0" y="2315091"/>
            <a:ext cx="8623286" cy="3729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7A79CC-4762-4630-8965-73CE659FB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C0CF84-D897-4622-928D-7BC5DC7D494E}"/>
              </a:ext>
            </a:extLst>
          </p:cNvPr>
          <p:cNvSpPr txBox="1"/>
          <p:nvPr/>
        </p:nvSpPr>
        <p:spPr>
          <a:xfrm>
            <a:off x="393405" y="525994"/>
            <a:ext cx="10930269" cy="6119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Вакцина </a:t>
            </a:r>
            <a:r>
              <a:rPr lang="ru-RU" sz="2400" b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Сecolin</a:t>
            </a:r>
            <a:r>
              <a:rPr lang="ru-RU" sz="24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® (</a:t>
            </a:r>
            <a:r>
              <a:rPr lang="ru-RU" sz="2400" b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4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рекомбинантная </a:t>
            </a:r>
            <a:r>
              <a:rPr lang="ru-RU" sz="24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бивалентная</a:t>
            </a: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вакцина, изготовленная из очищенных вирусоподобных частиц ВПЧ типов 16 и 18.</a:t>
            </a:r>
          </a:p>
          <a:p>
            <a:pPr algn="ctr">
              <a:lnSpc>
                <a:spcPct val="115000"/>
              </a:lnSpc>
            </a:pPr>
            <a:r>
              <a:rPr lang="ru-RU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роизводство 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Xiamen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Innovax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Biotech Co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Ltd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«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Innovax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(ключевое подразделение по производству вакцин компания 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Beijing 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Wantai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Biological Pharmacy Enterprise Co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Ltd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.), КНР</a:t>
            </a:r>
            <a:endParaRPr lang="ru-RU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just">
              <a:lnSpc>
                <a:spcPct val="115000"/>
              </a:lnSpc>
            </a:pPr>
            <a:endParaRPr lang="ru-RU" sz="14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ctr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 доза вакцины (0,5 мл) </a:t>
            </a:r>
            <a:r>
              <a:rPr lang="ru-RU" sz="2400" b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Сecolin</a:t>
            </a:r>
            <a:r>
              <a:rPr lang="ru-RU" sz="24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® (</a:t>
            </a:r>
            <a:r>
              <a:rPr lang="ru-RU" sz="2400" b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4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содержит: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4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рекомбинантный L1 белок ВПЧ 16 типа – 40 мкг</a:t>
            </a:r>
            <a:endParaRPr lang="ru-RU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рекомбинантный L1 белок ВПЧ 18 типа – 20 мкг</a:t>
            </a:r>
            <a:endParaRPr lang="ru-RU" b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гидроокись алюминия (адъювант)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хлорид натрия (растворитель)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дигидрат </a:t>
            </a:r>
            <a:r>
              <a:rPr lang="ru-RU" sz="24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дигидрофосфата</a:t>
            </a: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натрия (стабилизатор уровня рН) 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</a:t>
            </a:r>
            <a:r>
              <a:rPr lang="ru-RU" sz="24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полисорбат</a:t>
            </a: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80 (стабилизатор) 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дигидрат </a:t>
            </a:r>
            <a:r>
              <a:rPr lang="ru-RU" sz="24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гидрофосфата</a:t>
            </a: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натрия (стабилизатор) 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</a:pP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	вода для инъекций (растворитель).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Вакцина не содержит консервантов и антибиотиков</a:t>
            </a:r>
            <a:r>
              <a:rPr lang="ru-RU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287955-A914-4655-8A7E-AD17FB14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6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3A299E-0799-48FD-9FE7-7DA8708C160C}"/>
              </a:ext>
            </a:extLst>
          </p:cNvPr>
          <p:cNvSpPr txBox="1"/>
          <p:nvPr/>
        </p:nvSpPr>
        <p:spPr>
          <a:xfrm>
            <a:off x="253409" y="1071271"/>
            <a:ext cx="11685182" cy="5037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2002 год -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начало работы по созданию вакцины;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2019 год -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и начало массового применения в КНР;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14.10.2021 –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вакцина получила статус </a:t>
            </a:r>
            <a:r>
              <a:rPr lang="ru-RU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преквалификации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ВОЗ;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20.06.2024. –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вакцина получила одобрение FDA (англ. 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Food and Drug Administration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- Управление по контролю качества пищевых продуктов и лекарственных средств США;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 2020 году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введено более 55 миллионов доз вакцины С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ecolin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®;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30 миллионов доз –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ежегодное применение в последние годы;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 стран -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КНР, Таиланд, Казахстан, Камбоджа, Марокко, Непал, Никарагуа, Бангладеш, Конго, Эфиопия, Кения, Буркина Фасо, где вакцина С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ecolin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 (</a:t>
            </a:r>
            <a:r>
              <a:rPr lang="ru-RU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зарегистрирована и применяется, в том числе в 3-х странах в рамках Национальных программ иммунизации;</a:t>
            </a: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 страна - 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идет процедура регистрации вакцины С</a:t>
            </a:r>
            <a:r>
              <a:rPr lang="en-US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ecolin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® (</a:t>
            </a:r>
            <a:r>
              <a:rPr lang="ru-RU" sz="20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), в том числе в Республике Беларусь.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6E09B-DE81-43C8-B302-498F643CE0C3}"/>
              </a:ext>
            </a:extLst>
          </p:cNvPr>
          <p:cNvSpPr txBox="1"/>
          <p:nvPr/>
        </p:nvSpPr>
        <p:spPr>
          <a:xfrm>
            <a:off x="1988288" y="235491"/>
            <a:ext cx="7955812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Важные даты и цифры о вакцине С</a:t>
            </a:r>
            <a:r>
              <a:rPr lang="en-US" sz="2400" b="1" kern="1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ecolin</a:t>
            </a:r>
            <a:r>
              <a:rPr lang="ru-RU" sz="24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® (</a:t>
            </a:r>
            <a:r>
              <a:rPr lang="ru-RU" sz="2400" b="1" kern="1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400" b="1" kern="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kern="1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BAE8C0-3F7E-4E95-A1FF-1329DDE14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8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663A7C-E012-41ED-95EA-37B7E31B086D}"/>
              </a:ext>
            </a:extLst>
          </p:cNvPr>
          <p:cNvSpPr txBox="1"/>
          <p:nvPr/>
        </p:nvSpPr>
        <p:spPr>
          <a:xfrm>
            <a:off x="253409" y="137599"/>
            <a:ext cx="1168518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Фаза III — исследование эффективности и безопасности</a:t>
            </a:r>
          </a:p>
          <a:p>
            <a:r>
              <a:rPr lang="ru-RU" dirty="0"/>
              <a:t>Дизайн: рандомизированное, плацебо-контролируемое исследование с участием 7500+ женщин (возраст 18–45 лет).</a:t>
            </a:r>
          </a:p>
          <a:p>
            <a:r>
              <a:rPr lang="ru-RU" b="1" dirty="0"/>
              <a:t>Основные показатели эффективности:</a:t>
            </a:r>
          </a:p>
          <a:p>
            <a:r>
              <a:rPr lang="ru-RU" dirty="0"/>
              <a:t>Защита от новых инфекций ВПЧ 16/18 — 97.3% (CI: 89.0–99.7) в </a:t>
            </a:r>
            <a:r>
              <a:rPr lang="en-US" dirty="0"/>
              <a:t>per protocol</a:t>
            </a:r>
            <a:r>
              <a:rPr lang="ru-RU" dirty="0"/>
              <a:t> популяции.</a:t>
            </a:r>
          </a:p>
          <a:p>
            <a:r>
              <a:rPr lang="ru-RU" dirty="0"/>
              <a:t>Профилактика предраковых поражений шейки матки (CIN2+) ассоциированных с ВПЧ 16/18 — 97.8% (CI 89.4–99.8).</a:t>
            </a:r>
          </a:p>
          <a:p>
            <a:endParaRPr lang="en-US" b="1" dirty="0"/>
          </a:p>
          <a:p>
            <a:r>
              <a:rPr lang="ru-RU" b="1" dirty="0" err="1"/>
              <a:t>Иммуноответ</a:t>
            </a:r>
            <a:r>
              <a:rPr lang="ru-RU" b="1" dirty="0"/>
              <a:t>:</a:t>
            </a:r>
          </a:p>
          <a:p>
            <a:r>
              <a:rPr lang="ru-RU" dirty="0" err="1"/>
              <a:t>Антительный</a:t>
            </a:r>
            <a:r>
              <a:rPr lang="ru-RU" dirty="0"/>
              <a:t> титр против ВПЧ 16 и 18 достигает пиковых значений через 1 месяц после третьей дозы и сохраняется на высоком уровне в течение 4 лет наблюдения (по данным долгосрочного анализа).</a:t>
            </a:r>
          </a:p>
          <a:p>
            <a:endParaRPr lang="en-US" b="1" dirty="0"/>
          </a:p>
          <a:p>
            <a:r>
              <a:rPr lang="ru-RU" b="1" dirty="0"/>
              <a:t>Безопасность:</a:t>
            </a:r>
          </a:p>
          <a:p>
            <a:r>
              <a:rPr lang="ru-RU" dirty="0"/>
              <a:t>Локальные реакции (боль, покраснение в месте инъекции): ~30% участников, обычно легкие и проходящие за 2-3 дня.</a:t>
            </a:r>
          </a:p>
          <a:p>
            <a:r>
              <a:rPr lang="ru-RU" dirty="0"/>
              <a:t>Системные реакции (головная боль, лихорадка, утомляемость): менее 10%.</a:t>
            </a:r>
          </a:p>
          <a:p>
            <a:r>
              <a:rPr lang="ru-RU" dirty="0"/>
              <a:t>Тяжелые нежелательные события, связанные с вакцинацией, не зарегистрированы.</a:t>
            </a:r>
          </a:p>
          <a:p>
            <a:r>
              <a:rPr lang="ru-RU" b="1" dirty="0"/>
              <a:t>Особенности и преимущества </a:t>
            </a:r>
            <a:r>
              <a:rPr lang="ru-RU" b="1" dirty="0" err="1"/>
              <a:t>Cecolin</a:t>
            </a:r>
            <a:endParaRPr lang="ru-RU" b="1" dirty="0"/>
          </a:p>
          <a:p>
            <a:r>
              <a:rPr lang="ru-RU" dirty="0"/>
              <a:t>Вакцина демонстрирует сопоставимую с другими мировыми вакцинами (</a:t>
            </a:r>
            <a:r>
              <a:rPr lang="ru-RU" dirty="0" err="1"/>
              <a:t>Gardasil</a:t>
            </a:r>
            <a:r>
              <a:rPr lang="ru-RU" dirty="0"/>
              <a:t>, </a:t>
            </a:r>
            <a:r>
              <a:rPr lang="ru-RU" dirty="0" err="1"/>
              <a:t>Cervarix</a:t>
            </a:r>
            <a:r>
              <a:rPr lang="ru-RU" dirty="0"/>
              <a:t>) эффективность.</a:t>
            </a:r>
          </a:p>
          <a:p>
            <a:r>
              <a:rPr lang="ru-RU" dirty="0"/>
              <a:t>Производится по технологии рекомбинантного белка L1 ВПЧ в кишечной палочке (E. </a:t>
            </a:r>
            <a:r>
              <a:rPr lang="ru-RU" dirty="0" err="1"/>
              <a:t>coli</a:t>
            </a:r>
            <a:r>
              <a:rPr lang="ru-RU" dirty="0"/>
              <a:t>), что снижает стоимость производства и делает вакцину доступнее.</a:t>
            </a:r>
          </a:p>
          <a:p>
            <a:r>
              <a:rPr lang="ru-RU" dirty="0"/>
              <a:t>Официально включена в национальные программы вакцинации в Китае.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25772-CA53-44F2-AF8E-472D6F9DAE23}"/>
              </a:ext>
            </a:extLst>
          </p:cNvPr>
          <p:cNvSpPr txBox="1"/>
          <p:nvPr/>
        </p:nvSpPr>
        <p:spPr>
          <a:xfrm>
            <a:off x="5972840" y="5959427"/>
            <a:ext cx="60977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JAMA Network Open (2020). "Efficacy, Safety, and Immunogenicity of a Recombinant Human Papillomavirus Type 16/18 Vaccine (</a:t>
            </a:r>
            <a:r>
              <a:rPr lang="en-US" sz="1100" dirty="0" err="1"/>
              <a:t>Cecolin</a:t>
            </a:r>
            <a:r>
              <a:rPr lang="en-US" sz="1100" dirty="0"/>
              <a:t>) in Chinese Women: A Randomized Clinical Trial."</a:t>
            </a:r>
          </a:p>
          <a:p>
            <a:pPr algn="r"/>
            <a:r>
              <a:rPr lang="en-US" sz="1100" dirty="0"/>
              <a:t>The Lancet Infectious Diseases (2020). </a:t>
            </a:r>
            <a:r>
              <a:rPr lang="ru-RU" sz="1100" dirty="0"/>
              <a:t>Рандомизированное исследование фазы </a:t>
            </a:r>
            <a:r>
              <a:rPr lang="en-US" sz="1100" dirty="0"/>
              <a:t>III.</a:t>
            </a:r>
          </a:p>
          <a:p>
            <a:pPr algn="r"/>
            <a:r>
              <a:rPr lang="ru-RU" sz="1100" dirty="0"/>
              <a:t>Информационные материалы </a:t>
            </a:r>
            <a:r>
              <a:rPr lang="en-US" sz="1100" dirty="0"/>
              <a:t>Xiamen </a:t>
            </a:r>
            <a:r>
              <a:rPr lang="en-US" sz="1100" dirty="0" err="1"/>
              <a:t>Innovax</a:t>
            </a:r>
            <a:r>
              <a:rPr lang="en-US" sz="1100" dirty="0"/>
              <a:t> Biotech, </a:t>
            </a:r>
            <a:r>
              <a:rPr lang="ru-RU" sz="1100" dirty="0"/>
              <a:t>отчеты национальных регуляторов в Китае.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56EFFD-D806-4E41-A922-AFE839BE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0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32A9E-691B-76BC-8060-7A3DA7CC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07" y="8808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Вирус папилломы человека (ВПЧ)</a:t>
            </a:r>
            <a:br>
              <a:rPr lang="en-US" sz="3600" b="1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H</a:t>
            </a:r>
            <a:r>
              <a:rPr lang="en-US" sz="3600" b="1" i="0" dirty="0">
                <a:solidFill>
                  <a:srgbClr val="C00000"/>
                </a:solidFill>
                <a:effectLst/>
              </a:rPr>
              <a:t>uman papillomavirus (HPV)</a:t>
            </a:r>
            <a:endParaRPr lang="ru-BY" sz="36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7EA8E08-BA75-EBA6-7636-3D6DEB45961F}"/>
              </a:ext>
            </a:extLst>
          </p:cNvPr>
          <p:cNvSpPr/>
          <p:nvPr/>
        </p:nvSpPr>
        <p:spPr>
          <a:xfrm>
            <a:off x="194707" y="1437460"/>
            <a:ext cx="8520568" cy="166417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ДНК-вирус.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Геном ВПЧ кодируют</a:t>
            </a:r>
            <a:r>
              <a:rPr lang="ru-RU" sz="2000" dirty="0">
                <a:solidFill>
                  <a:schemeClr val="tx1"/>
                </a:solidFill>
              </a:rPr>
              <a:t>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7 </a:t>
            </a:r>
            <a:r>
              <a:rPr lang="en-US" sz="2000" dirty="0">
                <a:solidFill>
                  <a:schemeClr val="tx1"/>
                </a:solidFill>
              </a:rPr>
              <a:t>E-</a:t>
            </a:r>
            <a:r>
              <a:rPr lang="ru-RU" sz="2000" dirty="0">
                <a:solidFill>
                  <a:schemeClr val="tx1"/>
                </a:solidFill>
              </a:rPr>
              <a:t>белков (</a:t>
            </a:r>
            <a:r>
              <a:rPr lang="en-US" sz="2000" dirty="0">
                <a:solidFill>
                  <a:schemeClr val="tx1"/>
                </a:solidFill>
              </a:rPr>
              <a:t>Early</a:t>
            </a:r>
            <a:r>
              <a:rPr lang="ru-RU" sz="2000" dirty="0">
                <a:solidFill>
                  <a:schemeClr val="tx1"/>
                </a:solidFill>
              </a:rPr>
              <a:t> – ранних), ответственных за репликацию вируса;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1"/>
                </a:solidFill>
              </a:rPr>
              <a:t>2 </a:t>
            </a:r>
            <a:r>
              <a:rPr lang="en-US" sz="2000" b="1" dirty="0">
                <a:solidFill>
                  <a:schemeClr val="tx1"/>
                </a:solidFill>
              </a:rPr>
              <a:t>L</a:t>
            </a:r>
            <a:r>
              <a:rPr lang="ru-RU" sz="2000" b="1" dirty="0">
                <a:solidFill>
                  <a:schemeClr val="tx1"/>
                </a:solidFill>
              </a:rPr>
              <a:t>-белков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(Late</a:t>
            </a:r>
            <a:r>
              <a:rPr lang="ru-RU" sz="2000" dirty="0">
                <a:solidFill>
                  <a:schemeClr val="tx1"/>
                </a:solidFill>
              </a:rPr>
              <a:t> - поздних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  <a:r>
              <a:rPr lang="ru-RU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L1 </a:t>
            </a:r>
            <a:r>
              <a:rPr lang="ru-RU" sz="2000" dirty="0">
                <a:solidFill>
                  <a:schemeClr val="tx1"/>
                </a:solidFill>
              </a:rPr>
              <a:t>и</a:t>
            </a:r>
            <a:r>
              <a:rPr lang="en-US" sz="2000" dirty="0">
                <a:solidFill>
                  <a:schemeClr val="tx1"/>
                </a:solidFill>
              </a:rPr>
              <a:t> L2</a:t>
            </a:r>
            <a:r>
              <a:rPr lang="ru-RU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являющихся структурными (</a:t>
            </a:r>
            <a:r>
              <a:rPr lang="ru-RU" sz="2000" dirty="0" err="1">
                <a:solidFill>
                  <a:schemeClr val="tx1"/>
                </a:solidFill>
              </a:rPr>
              <a:t>капсидными</a:t>
            </a:r>
            <a:r>
              <a:rPr lang="ru-RU" sz="2000" dirty="0">
                <a:solidFill>
                  <a:schemeClr val="tx1"/>
                </a:solidFill>
              </a:rPr>
              <a:t>) белками вируса.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BY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75DC60-E2F8-789C-A54C-834E394D5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2" t="24560" r="37452" b="54896"/>
          <a:stretch/>
        </p:blipFill>
        <p:spPr>
          <a:xfrm>
            <a:off x="10382032" y="476083"/>
            <a:ext cx="1482563" cy="151001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CCBC73C-F411-4DB7-9153-4E680D4E618F}"/>
              </a:ext>
            </a:extLst>
          </p:cNvPr>
          <p:cNvSpPr/>
          <p:nvPr/>
        </p:nvSpPr>
        <p:spPr>
          <a:xfrm>
            <a:off x="4454991" y="2896362"/>
            <a:ext cx="7302120" cy="19755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Более 200 типов ВПЧ </a:t>
            </a:r>
            <a:r>
              <a:rPr lang="ru-RU" sz="2000" dirty="0">
                <a:solidFill>
                  <a:schemeClr val="tx1"/>
                </a:solidFill>
              </a:rPr>
              <a:t>объединенных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b="1" dirty="0">
                <a:solidFill>
                  <a:schemeClr val="tx1"/>
                </a:solidFill>
              </a:rPr>
              <a:t>5 филогенетических родов</a:t>
            </a:r>
            <a:r>
              <a:rPr lang="ru-RU" sz="2000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Род Альфа </a:t>
            </a:r>
            <a:r>
              <a:rPr lang="ru-RU" sz="2000" dirty="0">
                <a:solidFill>
                  <a:schemeClr val="tx1"/>
                </a:solidFill>
              </a:rPr>
              <a:t>содержит типы ВПЧ, </a:t>
            </a:r>
          </a:p>
          <a:p>
            <a:pPr algn="ctr"/>
            <a:r>
              <a:rPr lang="ru-RU" sz="2000" dirty="0" err="1">
                <a:solidFill>
                  <a:schemeClr val="tx1"/>
                </a:solidFill>
              </a:rPr>
              <a:t>тропные</a:t>
            </a:r>
            <a:r>
              <a:rPr lang="ru-RU" sz="2000" dirty="0">
                <a:solidFill>
                  <a:schemeClr val="tx1"/>
                </a:solidFill>
              </a:rPr>
              <a:t> как к эпителию кожи, так и слизистых оболочек.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Около </a:t>
            </a:r>
            <a:r>
              <a:rPr lang="ru-RU" sz="2000" b="1" dirty="0">
                <a:solidFill>
                  <a:schemeClr val="tx1"/>
                </a:solidFill>
              </a:rPr>
              <a:t>30-40 типов ВПЧ </a:t>
            </a:r>
            <a:r>
              <a:rPr lang="ru-RU" sz="2000" dirty="0">
                <a:solidFill>
                  <a:schemeClr val="tx1"/>
                </a:solidFill>
              </a:rPr>
              <a:t>способны инфицировать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слизистые оболочки </a:t>
            </a:r>
            <a:r>
              <a:rPr lang="ru-RU" sz="2000" b="1" dirty="0" err="1">
                <a:solidFill>
                  <a:schemeClr val="tx1"/>
                </a:solidFill>
              </a:rPr>
              <a:t>аногенитальной</a:t>
            </a:r>
            <a:r>
              <a:rPr lang="ru-RU" sz="2000" b="1" dirty="0">
                <a:solidFill>
                  <a:schemeClr val="tx1"/>
                </a:solidFill>
              </a:rPr>
              <a:t> области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ru-RU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BY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05D77F-23F0-EB7D-CB9D-ED74605235DA}"/>
              </a:ext>
            </a:extLst>
          </p:cNvPr>
          <p:cNvSpPr txBox="1"/>
          <p:nvPr/>
        </p:nvSpPr>
        <p:spPr>
          <a:xfrm>
            <a:off x="8291119" y="6246695"/>
            <a:ext cx="390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Стома И.О., Эпидемиология и вакцинация </a:t>
            </a:r>
          </a:p>
          <a:p>
            <a:pPr algn="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/ Гомель : </a:t>
            </a:r>
            <a:r>
              <a:rPr lang="ru-RU" sz="1400" i="1" dirty="0" err="1">
                <a:solidFill>
                  <a:schemeClr val="tx2">
                    <a:lumMod val="75000"/>
                  </a:schemeClr>
                </a:solidFill>
              </a:rPr>
              <a:t>ГомГМУ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, 2022.- 480 с. </a:t>
            </a:r>
            <a:endParaRPr lang="ru-BY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854536F-843A-4268-BC25-4D2E61689FE1}"/>
              </a:ext>
            </a:extLst>
          </p:cNvPr>
          <p:cNvSpPr/>
          <p:nvPr/>
        </p:nvSpPr>
        <p:spPr>
          <a:xfrm>
            <a:off x="194708" y="4416296"/>
            <a:ext cx="8520568" cy="239077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3 группы: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вирусы </a:t>
            </a:r>
            <a:r>
              <a:rPr lang="ru-RU" sz="2000" b="1" dirty="0">
                <a:solidFill>
                  <a:schemeClr val="tx1"/>
                </a:solidFill>
              </a:rPr>
              <a:t>низкого онкогенного риска</a:t>
            </a:r>
            <a:r>
              <a:rPr lang="ru-RU" sz="2000" dirty="0">
                <a:solidFill>
                  <a:schemeClr val="tx1"/>
                </a:solidFill>
              </a:rPr>
              <a:t>, вызывающие остроконечные кондиломы (наиболее распространенные ВПЧ-6 и -11);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вирусы </a:t>
            </a:r>
            <a:r>
              <a:rPr lang="ru-RU" sz="2000" b="1" dirty="0">
                <a:solidFill>
                  <a:schemeClr val="tx1"/>
                </a:solidFill>
              </a:rPr>
              <a:t>высокого онкогенного риска (</a:t>
            </a:r>
            <a:r>
              <a:rPr lang="ru-RU" sz="2000" dirty="0">
                <a:solidFill>
                  <a:schemeClr val="tx1"/>
                </a:solidFill>
              </a:rPr>
              <a:t>12 типов),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связанные со злокачественными заболеваниями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(ВПЧ-16, -18, -31, -33, -35, -39, -45, -51, -52, -57, -58, -59);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13 типов вируса – </a:t>
            </a:r>
            <a:r>
              <a:rPr lang="ru-RU" sz="2000" b="1" dirty="0">
                <a:solidFill>
                  <a:schemeClr val="tx1"/>
                </a:solidFill>
              </a:rPr>
              <a:t>возможно (вероятно) онкогенные.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A77F9C-0959-438F-8034-173E43DDD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876" y="5676397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AC28F6-0AF9-44AE-8BAE-F5D534934468}"/>
              </a:ext>
            </a:extLst>
          </p:cNvPr>
          <p:cNvSpPr txBox="1"/>
          <p:nvPr/>
        </p:nvSpPr>
        <p:spPr>
          <a:xfrm>
            <a:off x="529856" y="277574"/>
            <a:ext cx="113573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Вакцина </a:t>
            </a:r>
            <a:r>
              <a:rPr lang="ru-RU" sz="2400" dirty="0" err="1"/>
              <a:t>Сecolin</a:t>
            </a:r>
            <a:r>
              <a:rPr lang="ru-RU" sz="2400" dirty="0"/>
              <a:t>® (</a:t>
            </a:r>
            <a:r>
              <a:rPr lang="ru-RU" sz="2400" dirty="0" err="1"/>
              <a:t>Цеколин</a:t>
            </a:r>
            <a:r>
              <a:rPr lang="ru-RU" sz="2400" dirty="0"/>
              <a:t>) вводится </a:t>
            </a:r>
            <a:r>
              <a:rPr lang="ru-RU" sz="2400" b="1" dirty="0"/>
              <a:t>внутримышечно в дельтовидную мышцу плеча </a:t>
            </a:r>
            <a:r>
              <a:rPr lang="ru-RU" sz="2400" dirty="0"/>
              <a:t>по схеме: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38F5FCB-2D02-4FD6-BBF9-0B010D6EF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902106"/>
              </p:ext>
            </p:extLst>
          </p:nvPr>
        </p:nvGraphicFramePr>
        <p:xfrm>
          <a:off x="733648" y="1435395"/>
          <a:ext cx="10813310" cy="4976038"/>
        </p:xfrm>
        <a:graphic>
          <a:graphicData uri="http://schemas.openxmlformats.org/drawingml/2006/table">
            <a:tbl>
              <a:tblPr firstRow="1" firstCol="1" bandRow="1"/>
              <a:tblGrid>
                <a:gridCol w="2291103">
                  <a:extLst>
                    <a:ext uri="{9D8B030D-6E8A-4147-A177-3AD203B41FA5}">
                      <a16:colId xmlns:a16="http://schemas.microsoft.com/office/drawing/2014/main" val="2225641525"/>
                    </a:ext>
                  </a:extLst>
                </a:gridCol>
                <a:gridCol w="4260525">
                  <a:extLst>
                    <a:ext uri="{9D8B030D-6E8A-4147-A177-3AD203B41FA5}">
                      <a16:colId xmlns:a16="http://schemas.microsoft.com/office/drawing/2014/main" val="3969740261"/>
                    </a:ext>
                  </a:extLst>
                </a:gridCol>
                <a:gridCol w="4261682">
                  <a:extLst>
                    <a:ext uri="{9D8B030D-6E8A-4147-A177-3AD203B41FA5}">
                      <a16:colId xmlns:a16="http://schemas.microsoft.com/office/drawing/2014/main" val="3250362810"/>
                    </a:ext>
                  </a:extLst>
                </a:gridCol>
              </a:tblGrid>
              <a:tr h="78132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2-х дозовая схема введения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3-х дозовая схема введения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331870"/>
                  </a:ext>
                </a:extLst>
              </a:tr>
              <a:tr h="132651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9-14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!!!  0-6 месяцев </a:t>
                      </a:r>
                    </a:p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(вторая доза вводится через 6 месяцев после первой дозы)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0-1-6 месяцев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080067"/>
                  </a:ext>
                </a:extLst>
              </a:tr>
              <a:tr h="200040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kern="1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15-45 лет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0-1-6 месяцев</a:t>
                      </a:r>
                    </a:p>
                    <a:p>
                      <a:pPr marL="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i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(вторая доза вводится в течение 1-2 месяца после первой дозы, третья доза - через 5-8 месяцев после первой дозы)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232015"/>
                  </a:ext>
                </a:extLst>
              </a:tr>
              <a:tr h="867795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Бустерная доза (ревакцинация) не предусмотрена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1804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00A9F-E8A9-43C4-8CDB-A0F07C6D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F88554-F365-4AC1-B1BB-C09D1CCB62A4}"/>
              </a:ext>
            </a:extLst>
          </p:cNvPr>
          <p:cNvSpPr txBox="1"/>
          <p:nvPr/>
        </p:nvSpPr>
        <p:spPr>
          <a:xfrm>
            <a:off x="903767" y="85912"/>
            <a:ext cx="10781414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Кому </a:t>
            </a:r>
            <a:r>
              <a:rPr lang="ru-RU" sz="24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показана </a:t>
            </a: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вакцинация против ВПЧ-инфекции с использованием </a:t>
            </a:r>
          </a:p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ecolin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® (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?</a:t>
            </a:r>
            <a:endParaRPr lang="ru-RU" sz="2000" b="1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F140E-9AA8-4930-86DE-20C7F392782B}"/>
              </a:ext>
            </a:extLst>
          </p:cNvPr>
          <p:cNvSpPr txBox="1"/>
          <p:nvPr/>
        </p:nvSpPr>
        <p:spPr>
          <a:xfrm>
            <a:off x="290623" y="1187279"/>
            <a:ext cx="116107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Профилактика заболеваний, вызываемых канцерогенными ВПЧ-16 и ВПЧ-18:</a:t>
            </a:r>
          </a:p>
          <a:p>
            <a:pPr algn="just"/>
            <a:endParaRPr lang="ru-RU" sz="2400" i="1" dirty="0"/>
          </a:p>
          <a:p>
            <a:pPr algn="just"/>
            <a:r>
              <a:rPr lang="ru-RU" sz="2400" i="1" dirty="0"/>
              <a:t>Рак шейки матки</a:t>
            </a:r>
          </a:p>
          <a:p>
            <a:pPr algn="just"/>
            <a:endParaRPr lang="ru-RU" sz="2400" i="1" dirty="0"/>
          </a:p>
          <a:p>
            <a:pPr algn="just"/>
            <a:r>
              <a:rPr lang="ru-RU" sz="2400" i="1" dirty="0" err="1"/>
              <a:t>Интраэпителиальная</a:t>
            </a:r>
            <a:r>
              <a:rPr lang="ru-RU" sz="2400" i="1" dirty="0"/>
              <a:t> неоплазия шейки матки 2 и 3 степени (</a:t>
            </a:r>
            <a:r>
              <a:rPr lang="en-US" sz="2400" i="1" dirty="0"/>
              <a:t>CIN 2|3)</a:t>
            </a:r>
            <a:r>
              <a:rPr lang="ru-RU" sz="2400" i="1" dirty="0"/>
              <a:t>, аденокарцинома </a:t>
            </a:r>
            <a:r>
              <a:rPr lang="en-US" sz="2400" i="1" dirty="0"/>
              <a:t>in-situ</a:t>
            </a:r>
            <a:r>
              <a:rPr lang="ru-RU" sz="2400" i="1" dirty="0"/>
              <a:t> (</a:t>
            </a:r>
            <a:r>
              <a:rPr lang="en-US" sz="2400" i="1" dirty="0"/>
              <a:t>AIS)</a:t>
            </a:r>
            <a:endParaRPr lang="ru-RU" sz="2400" i="1" dirty="0"/>
          </a:p>
          <a:p>
            <a:pPr algn="just"/>
            <a:endParaRPr lang="ru-RU" sz="2400" i="1" dirty="0"/>
          </a:p>
          <a:p>
            <a:pPr algn="just"/>
            <a:r>
              <a:rPr lang="ru-RU" sz="2400" i="1" dirty="0" err="1"/>
              <a:t>Интраэпителиальная</a:t>
            </a:r>
            <a:r>
              <a:rPr lang="ru-RU" sz="2400" i="1" dirty="0"/>
              <a:t> неоплазия шейки матки 1 степени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054AB-50CB-47D8-9FCD-442006F727D8}"/>
              </a:ext>
            </a:extLst>
          </p:cNvPr>
          <p:cNvSpPr txBox="1"/>
          <p:nvPr/>
        </p:nvSpPr>
        <p:spPr>
          <a:xfrm>
            <a:off x="290623" y="4687312"/>
            <a:ext cx="11610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Женщины 9-45 лет</a:t>
            </a:r>
            <a:endParaRPr lang="ru-RU" sz="24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D8B235-051D-4126-A073-96F31B64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30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F88554-F365-4AC1-B1BB-C09D1CCB62A4}"/>
              </a:ext>
            </a:extLst>
          </p:cNvPr>
          <p:cNvSpPr txBox="1"/>
          <p:nvPr/>
        </p:nvSpPr>
        <p:spPr>
          <a:xfrm>
            <a:off x="903767" y="85912"/>
            <a:ext cx="107814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Кому вакцинация против ВПЧ-инфекции противопоказана (абсолютные (постоянные) противопоказания)?</a:t>
            </a:r>
            <a:endParaRPr lang="ru-RU" sz="2000" b="1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F140E-9AA8-4930-86DE-20C7F392782B}"/>
              </a:ext>
            </a:extLst>
          </p:cNvPr>
          <p:cNvSpPr txBox="1"/>
          <p:nvPr/>
        </p:nvSpPr>
        <p:spPr>
          <a:xfrm>
            <a:off x="290623" y="1187279"/>
            <a:ext cx="1161075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Противопоказания к вакцинации </a:t>
            </a:r>
            <a:r>
              <a:rPr lang="ru-RU" sz="2400" b="1" dirty="0"/>
              <a:t>общие, как и для всех вакцин</a:t>
            </a:r>
            <a:r>
              <a:rPr lang="ru-RU" sz="2400" dirty="0"/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Вакцинация не должна проводиться, если у человека наблюдалась </a:t>
            </a:r>
            <a:r>
              <a:rPr lang="ru-RU" sz="2400" b="1" dirty="0"/>
              <a:t>аллергическая реакция (анафилаксия) </a:t>
            </a:r>
            <a:r>
              <a:rPr lang="ru-RU" sz="2400" dirty="0"/>
              <a:t>на введение предыдущей дозы вакцины или тяжелая аллергическая реакция на какой-либо компонент вакцины против ВПЧ-инфекции.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/>
              <a:t>Сильная нежелательная реакция в течение 48 часов </a:t>
            </a:r>
            <a:r>
              <a:rPr lang="ru-RU" sz="2400" dirty="0"/>
              <a:t>после предыдущего введения конкретной вакцины (повышение температуры тела до 40ºС и выше, судороги также являются абсолютным противопоказанием к вакцинации конкретной вакциной против ВПЧ-инфекции).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Вакцинация против ВПЧ-инфекции не проводится в </a:t>
            </a:r>
            <a:r>
              <a:rPr lang="ru-RU" sz="2400" b="1" dirty="0"/>
              <a:t>период беременности и период лактации.</a:t>
            </a:r>
            <a:r>
              <a:rPr lang="ru-RU" sz="2400" dirty="0"/>
              <a:t> </a:t>
            </a:r>
            <a:r>
              <a:rPr lang="ru-RU" sz="2400" i="1" dirty="0"/>
              <a:t>Несмотря на то, что есть исследования, которые показывают, что вакцинация против ВПЧ-инфекции в период беременности (о которой было не известно на момент вакцинации) не вызывает каких-либо отклонений в исходе беременности и в состоянии новорожденного, специальных исследований не проводилось.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A565FA-B688-400A-B806-9CD68FC8B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22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F88554-F365-4AC1-B1BB-C09D1CCB62A4}"/>
              </a:ext>
            </a:extLst>
          </p:cNvPr>
          <p:cNvSpPr txBox="1"/>
          <p:nvPr/>
        </p:nvSpPr>
        <p:spPr>
          <a:xfrm>
            <a:off x="85060" y="85912"/>
            <a:ext cx="11908465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каких ситуациях (при каких состояниях) вакцинацию </a:t>
            </a:r>
          </a:p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против ВПЧ-инфекции необходимо временно отсрочить (временные противопоказания)?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F140E-9AA8-4930-86DE-20C7F392782B}"/>
              </a:ext>
            </a:extLst>
          </p:cNvPr>
          <p:cNvSpPr txBox="1"/>
          <p:nvPr/>
        </p:nvSpPr>
        <p:spPr>
          <a:xfrm>
            <a:off x="290623" y="1187279"/>
            <a:ext cx="1161075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/>
              <a:t>Острые заболевания, в том числе с лихорадкой </a:t>
            </a:r>
            <a:r>
              <a:rPr lang="ru-RU" sz="2000" dirty="0"/>
              <a:t>– вакцинация может проводиться непосредственно после выздоровления, в том числе на фоне сохранения остаточных клинических проявлений.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/>
              <a:t>Инвазивные бактериальные инфекции (сепсис, менингит) </a:t>
            </a:r>
            <a:r>
              <a:rPr lang="ru-RU" sz="2000" dirty="0"/>
              <a:t>– вакцинация откладывается на срок до одного месяца после выздоровления.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/>
              <a:t>Обострение хронических заболеваний </a:t>
            </a:r>
            <a:r>
              <a:rPr lang="ru-RU" sz="2000" dirty="0"/>
              <a:t>– вакцинация проводится после достижения ремиссии, в том числе на фоне поддерживающего лечения.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/>
              <a:t>Нестабильные или прогрессирующие неврологические расстройства, неконтролируемые судороги, прогрессирующая энцефалопатия </a:t>
            </a:r>
            <a:r>
              <a:rPr lang="ru-RU" sz="2000" dirty="0"/>
              <a:t>– вакцинация откладывается до стабилизации состояния, в том числе на фоне поддерживающего лечения.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Вакцинацию откладывают на время </a:t>
            </a:r>
            <a:r>
              <a:rPr lang="ru-RU" sz="2000" b="1" dirty="0"/>
              <a:t>приема системных стероидов </a:t>
            </a:r>
            <a:r>
              <a:rPr lang="ru-RU" sz="2000" dirty="0"/>
              <a:t>в </a:t>
            </a:r>
            <a:r>
              <a:rPr lang="ru-RU" sz="2000" dirty="0" err="1"/>
              <a:t>супрессивной</a:t>
            </a:r>
            <a:r>
              <a:rPr lang="ru-RU" sz="2000" dirty="0"/>
              <a:t> дозе (≥20 мг в сутки по преднизолону для ребенка с массой тела &gt;10 кг в течение ≥2 недель), проведения </a:t>
            </a:r>
            <a:r>
              <a:rPr lang="ru-RU" sz="2000" b="1" dirty="0"/>
              <a:t>противоопухолевой химиотерапии</a:t>
            </a:r>
            <a:r>
              <a:rPr lang="ru-RU" sz="2000" dirty="0"/>
              <a:t>, приема </a:t>
            </a:r>
            <a:r>
              <a:rPr lang="ru-RU" sz="2000" dirty="0" err="1"/>
              <a:t>супрессивных</a:t>
            </a:r>
            <a:r>
              <a:rPr lang="ru-RU" sz="2000" dirty="0"/>
              <a:t> доз </a:t>
            </a:r>
            <a:r>
              <a:rPr lang="ru-RU" sz="2000" b="1" dirty="0" err="1"/>
              <a:t>цитостатиков</a:t>
            </a:r>
            <a:r>
              <a:rPr lang="ru-RU" sz="2000" b="1" dirty="0"/>
              <a:t> или биологических препаратов, подавляющих ключевые звенья иммунного ответа</a:t>
            </a:r>
            <a:r>
              <a:rPr lang="ru-RU" sz="20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Поствакцинальный иммунный ответ может быть также снижен у детей с </a:t>
            </a:r>
            <a:r>
              <a:rPr lang="ru-RU" sz="2000" b="1" dirty="0"/>
              <a:t>нефротическим синдромом (прочими заболеваниями почек, сопровождающимися выраженной потерей белка), а также с хронической почечной недостаточностью </a:t>
            </a:r>
            <a:r>
              <a:rPr lang="ru-RU" sz="2000" dirty="0"/>
              <a:t>– в этих случаях целесообразно использование </a:t>
            </a:r>
            <a:r>
              <a:rPr lang="ru-RU" sz="2000" dirty="0" err="1"/>
              <a:t>трехдозовой</a:t>
            </a:r>
            <a:r>
              <a:rPr lang="ru-RU" sz="2000" dirty="0"/>
              <a:t> схемы вакцинации против ВПЧ-инфекции.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5C67AC-FD18-4CF7-BD53-BC7541528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59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F88554-F365-4AC1-B1BB-C09D1CCB62A4}"/>
              </a:ext>
            </a:extLst>
          </p:cNvPr>
          <p:cNvSpPr txBox="1"/>
          <p:nvPr/>
        </p:nvSpPr>
        <p:spPr>
          <a:xfrm>
            <a:off x="85060" y="85912"/>
            <a:ext cx="11908465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Состояния, которые ошибочно считают противопоказаниями </a:t>
            </a:r>
          </a:p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 вакцинации против ВПЧ-инфекции.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F140E-9AA8-4930-86DE-20C7F392782B}"/>
              </a:ext>
            </a:extLst>
          </p:cNvPr>
          <p:cNvSpPr txBox="1"/>
          <p:nvPr/>
        </p:nvSpPr>
        <p:spPr>
          <a:xfrm>
            <a:off x="290623" y="1187279"/>
            <a:ext cx="116107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b="1" dirty="0" err="1"/>
              <a:t>Иммуносупрессия</a:t>
            </a:r>
            <a:r>
              <a:rPr lang="ru-RU" sz="2800" b="1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b="1" dirty="0"/>
              <a:t>Полученные ранее спорные или аномальные результаты PAP-тест (тест по Папаниколау, цитологический мазок).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b="1" dirty="0"/>
              <a:t>Подтвержденная ВПЧ-инфекция.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b="1" dirty="0"/>
              <a:t>Генитальные кондиломы в анамнезе.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b="1" dirty="0"/>
              <a:t>Наличие субфебрильной температуры тела и инфекции верхних дыхательных путей легкой степени </a:t>
            </a:r>
          </a:p>
          <a:p>
            <a:pPr algn="just"/>
            <a:endParaRPr lang="ru-RU" sz="2800" b="1" dirty="0"/>
          </a:p>
          <a:p>
            <a:pPr algn="just"/>
            <a:endParaRPr lang="ru-RU" sz="2800" b="1" dirty="0"/>
          </a:p>
          <a:p>
            <a:pPr algn="just"/>
            <a:r>
              <a:rPr lang="ru-RU" sz="2800" b="1" dirty="0"/>
              <a:t>не являются противопоказаниями к вакцинации.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585B9-9ADD-4C52-B954-927B47528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583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22BE9B-2850-4AA4-9A63-FAAAED9C8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68" y="598291"/>
            <a:ext cx="11624512" cy="591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A6557-AF9D-4D17-961E-809706C527BB}"/>
              </a:ext>
            </a:extLst>
          </p:cNvPr>
          <p:cNvSpPr txBox="1"/>
          <p:nvPr/>
        </p:nvSpPr>
        <p:spPr>
          <a:xfrm>
            <a:off x="903767" y="136626"/>
            <a:ext cx="10079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Нежелательные реакции (инструкция вакцины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6743F1-8C4B-4100-B69F-9BDBA1E0B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06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EA6557-AF9D-4D17-961E-809706C527BB}"/>
              </a:ext>
            </a:extLst>
          </p:cNvPr>
          <p:cNvSpPr txBox="1"/>
          <p:nvPr/>
        </p:nvSpPr>
        <p:spPr>
          <a:xfrm>
            <a:off x="903767" y="136626"/>
            <a:ext cx="10079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Нежелательные реакции (инструкция вакцины </a:t>
            </a:r>
            <a:r>
              <a:rPr lang="ru-RU" sz="24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Цеколин</a:t>
            </a: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2F940-CFCE-4D4D-B470-7CCC844A3F68}"/>
              </a:ext>
            </a:extLst>
          </p:cNvPr>
          <p:cNvSpPr txBox="1"/>
          <p:nvPr/>
        </p:nvSpPr>
        <p:spPr>
          <a:xfrm>
            <a:off x="381000" y="735847"/>
            <a:ext cx="11430000" cy="4044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Часто (1-9% привитых) – </a:t>
            </a:r>
            <a:endParaRPr lang="ru-R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системные: усталость, тошнота, рвота и диарея, головная боль и головокружение, миалгия, кашель;</a:t>
            </a:r>
            <a:endParaRPr lang="ru-R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местные: уплотнение, отек, зуд, покраснение в месте введения вакцины. </a:t>
            </a:r>
            <a:endParaRPr lang="ru-R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Нечасто (0,1-0,9% привитых) – </a:t>
            </a:r>
            <a:endParaRPr lang="ru-R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системные: головокружение, зуд, сыпь и аллергический дерматит, аллергическая реакция общая (гиперчувствительность);</a:t>
            </a:r>
            <a:endParaRPr lang="ru-R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местные: дискомфорт и сыпь в месте введения вакцины. </a:t>
            </a:r>
            <a:endParaRPr lang="ru-R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403B40-B332-4C3E-B986-2DE57726D693}"/>
              </a:ext>
            </a:extLst>
          </p:cNvPr>
          <p:cNvSpPr txBox="1"/>
          <p:nvPr/>
        </p:nvSpPr>
        <p:spPr>
          <a:xfrm>
            <a:off x="642383" y="5077715"/>
            <a:ext cx="109072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FF0000"/>
                </a:solidFill>
              </a:rPr>
              <a:t>Каких-либо указаний, отличающих вакцину </a:t>
            </a:r>
            <a:r>
              <a:rPr lang="ru-RU" sz="2000" b="1" i="1" dirty="0" err="1">
                <a:solidFill>
                  <a:srgbClr val="FF0000"/>
                </a:solidFill>
              </a:rPr>
              <a:t>Сecolin</a:t>
            </a:r>
            <a:r>
              <a:rPr lang="ru-RU" sz="2000" b="1" i="1" dirty="0">
                <a:solidFill>
                  <a:srgbClr val="FF0000"/>
                </a:solidFill>
              </a:rPr>
              <a:t>® (</a:t>
            </a:r>
            <a:r>
              <a:rPr lang="ru-RU" sz="2000" b="1" i="1" dirty="0" err="1">
                <a:solidFill>
                  <a:srgbClr val="FF0000"/>
                </a:solidFill>
              </a:rPr>
              <a:t>Цеколин</a:t>
            </a:r>
            <a:r>
              <a:rPr lang="ru-RU" sz="2000" b="1" i="1" dirty="0">
                <a:solidFill>
                  <a:srgbClr val="FF0000"/>
                </a:solidFill>
              </a:rPr>
              <a:t>) от других вакцин в отношении развития нежелательных поствакцинальных реакций, не установлено.</a:t>
            </a:r>
          </a:p>
          <a:p>
            <a:pPr algn="just"/>
            <a:endParaRPr lang="ru-RU" sz="2000" b="1" i="1" dirty="0">
              <a:solidFill>
                <a:srgbClr val="FF0000"/>
              </a:solidFill>
            </a:endParaRPr>
          </a:p>
          <a:p>
            <a:pPr algn="just"/>
            <a:r>
              <a:rPr lang="ru-RU" sz="2000" b="1" i="1" dirty="0">
                <a:solidFill>
                  <a:srgbClr val="FF0000"/>
                </a:solidFill>
              </a:rPr>
              <a:t>Большинство из перечисленных выше реакций являются легкими или умеренными.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58F1B1-2D02-411D-9EA8-8EB1001C8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3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F88554-F365-4AC1-B1BB-C09D1CCB62A4}"/>
              </a:ext>
            </a:extLst>
          </p:cNvPr>
          <p:cNvSpPr txBox="1"/>
          <p:nvPr/>
        </p:nvSpPr>
        <p:spPr>
          <a:xfrm>
            <a:off x="85060" y="85912"/>
            <a:ext cx="119084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Можно ли вводить другие вакцины одновременно (в рамках одной и той же сессии) или примерно в то же время, что и вакцину против ВПЧ-инфекции?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F140E-9AA8-4930-86DE-20C7F392782B}"/>
              </a:ext>
            </a:extLst>
          </p:cNvPr>
          <p:cNvSpPr txBox="1"/>
          <p:nvPr/>
        </p:nvSpPr>
        <p:spPr>
          <a:xfrm>
            <a:off x="233915" y="1544230"/>
            <a:ext cx="11610753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В Инструкции по применению к вакцине </a:t>
            </a:r>
            <a:r>
              <a:rPr lang="ru-RU" sz="2400" dirty="0" err="1"/>
              <a:t>Cecoline</a:t>
            </a:r>
            <a:r>
              <a:rPr lang="ru-RU" sz="2400" dirty="0"/>
              <a:t>® (</a:t>
            </a:r>
            <a:r>
              <a:rPr lang="ru-RU" sz="2400" dirty="0" err="1"/>
              <a:t>Цеколин</a:t>
            </a:r>
            <a:r>
              <a:rPr lang="ru-RU" sz="2400" dirty="0"/>
              <a:t>) указано, что специальных исследований по одновременному использованию с другими вакцинами не проводилось. </a:t>
            </a:r>
            <a:r>
              <a:rPr lang="ru-RU" sz="2400" b="1" dirty="0"/>
              <a:t>Поэтому одновременного введения вакцины </a:t>
            </a:r>
            <a:r>
              <a:rPr lang="ru-RU" sz="2400" b="1" dirty="0" err="1"/>
              <a:t>Cecoline</a:t>
            </a:r>
            <a:r>
              <a:rPr lang="ru-RU" sz="2400" b="1" dirty="0"/>
              <a:t>® (</a:t>
            </a:r>
            <a:r>
              <a:rPr lang="ru-RU" sz="2400" b="1" dirty="0" err="1"/>
              <a:t>Цеколин</a:t>
            </a:r>
            <a:r>
              <a:rPr lang="ru-RU" sz="2400" b="1" dirty="0"/>
              <a:t>) с другими вакцинами в рамках одной сессии проводиться не будет.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 Вакцины против ВПЧ-инфекции не являются живыми вакцинами и </a:t>
            </a:r>
            <a:r>
              <a:rPr lang="ru-RU" sz="2400" b="1" dirty="0"/>
              <a:t>могут вводиться с любым интервалом до и после других вакцин, например, вакцин с противодифтерийным компонентом, вакцин против гриппа.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b="1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Интервал между введением иммуноглобулина (препаратов крови) и </a:t>
            </a:r>
            <a:r>
              <a:rPr lang="ru-RU" sz="2400" dirty="0" err="1"/>
              <a:t>Cecoline</a:t>
            </a:r>
            <a:r>
              <a:rPr lang="ru-RU" sz="2400" dirty="0"/>
              <a:t>® (</a:t>
            </a:r>
            <a:r>
              <a:rPr lang="ru-RU" sz="2400" dirty="0" err="1"/>
              <a:t>Цеколин</a:t>
            </a:r>
            <a:r>
              <a:rPr lang="ru-RU" sz="2400" dirty="0"/>
              <a:t>)  – </a:t>
            </a:r>
            <a:r>
              <a:rPr lang="ru-RU" sz="2400" b="1" dirty="0"/>
              <a:t>не менее 3 месяцев</a:t>
            </a:r>
            <a:r>
              <a:rPr lang="ru-RU" sz="2400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EA6210-5ADF-4094-8984-32B87AAB9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55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F88554-F365-4AC1-B1BB-C09D1CCB62A4}"/>
              </a:ext>
            </a:extLst>
          </p:cNvPr>
          <p:cNvSpPr txBox="1"/>
          <p:nvPr/>
        </p:nvSpPr>
        <p:spPr>
          <a:xfrm>
            <a:off x="141767" y="192237"/>
            <a:ext cx="11908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Являются ли вакцины против ВПЧ-инфекции взаимозаменяемыми?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F140E-9AA8-4930-86DE-20C7F392782B}"/>
              </a:ext>
            </a:extLst>
          </p:cNvPr>
          <p:cNvSpPr txBox="1"/>
          <p:nvPr/>
        </p:nvSpPr>
        <p:spPr>
          <a:xfrm>
            <a:off x="233915" y="1544230"/>
            <a:ext cx="1161075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Данные о возможности взаимозаменяемости вакцины </a:t>
            </a:r>
            <a:r>
              <a:rPr lang="ru-RU" sz="2400" dirty="0" err="1"/>
              <a:t>Сecolin</a:t>
            </a:r>
            <a:r>
              <a:rPr lang="ru-RU" sz="2400" dirty="0"/>
              <a:t>® (</a:t>
            </a:r>
            <a:r>
              <a:rPr lang="ru-RU" sz="2400" dirty="0" err="1"/>
              <a:t>Цеколин</a:t>
            </a:r>
            <a:r>
              <a:rPr lang="ru-RU" sz="2400" dirty="0"/>
              <a:t>) с другими вакцинами против ВПЧ-инфекции отсутствуют.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Курс вакцинации, начатый вакциной </a:t>
            </a:r>
            <a:r>
              <a:rPr lang="ru-RU" sz="2400" dirty="0" err="1"/>
              <a:t>Сecolin</a:t>
            </a:r>
            <a:r>
              <a:rPr lang="ru-RU" sz="2400" dirty="0"/>
              <a:t>® (</a:t>
            </a:r>
            <a:r>
              <a:rPr lang="ru-RU" sz="2400" dirty="0" err="1"/>
              <a:t>Цеколин</a:t>
            </a:r>
            <a:r>
              <a:rPr lang="ru-RU" sz="2400" dirty="0"/>
              <a:t>) должен быть завершен также вакциной </a:t>
            </a:r>
            <a:r>
              <a:rPr lang="ru-RU" sz="2400" dirty="0" err="1"/>
              <a:t>Сecolin</a:t>
            </a:r>
            <a:r>
              <a:rPr lang="ru-RU" sz="2400" dirty="0"/>
              <a:t>® (</a:t>
            </a:r>
            <a:r>
              <a:rPr lang="ru-RU" sz="2400" dirty="0" err="1"/>
              <a:t>Цеколин</a:t>
            </a:r>
            <a:r>
              <a:rPr lang="ru-RU" sz="2400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/>
              <a:t>Вакцина </a:t>
            </a:r>
            <a:r>
              <a:rPr lang="ru-RU" sz="2400" dirty="0" err="1"/>
              <a:t>Сecolin</a:t>
            </a:r>
            <a:r>
              <a:rPr lang="ru-RU" sz="2400" dirty="0"/>
              <a:t>® (</a:t>
            </a:r>
            <a:r>
              <a:rPr lang="ru-RU" sz="2400" dirty="0" err="1"/>
              <a:t>Цеколин</a:t>
            </a:r>
            <a:r>
              <a:rPr lang="ru-RU" sz="2400" dirty="0"/>
              <a:t>) не может быть использована для завершения курса вакцинации, начатого другой вакциной против ВПЧ-инфекции.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EEE92A-F8FB-4707-8717-A458F267F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48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0159E73-087C-4561-8B2A-65AAD13F77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662665"/>
            <a:ext cx="10972800" cy="4455584"/>
          </a:xfrm>
        </p:spPr>
        <p:txBody>
          <a:bodyPr/>
          <a:lstStyle/>
          <a:p>
            <a:r>
              <a:rPr lang="ru-RU" dirty="0"/>
              <a:t>Суспензия для инъекций – 0,5 мл во флаконе</a:t>
            </a:r>
          </a:p>
          <a:p>
            <a:r>
              <a:rPr lang="ru-RU" dirty="0"/>
              <a:t>Перед применением тщательно взбалтывать       белая однородная суспензия</a:t>
            </a:r>
          </a:p>
          <a:p>
            <a:r>
              <a:rPr lang="ru-RU" dirty="0"/>
              <a:t>Использовать как можно быстрее после извлечения из холодильника</a:t>
            </a:r>
          </a:p>
          <a:p>
            <a:r>
              <a:rPr lang="ru-RU" dirty="0"/>
              <a:t>Не смешивать с другими ЛС</a:t>
            </a:r>
            <a:endParaRPr lang="en-US" dirty="0"/>
          </a:p>
          <a:p>
            <a:r>
              <a:rPr lang="ru-RU" dirty="0"/>
              <a:t>Срок годности 36 месяцев</a:t>
            </a:r>
          </a:p>
          <a:p>
            <a:r>
              <a:rPr lang="ru-RU" dirty="0"/>
              <a:t>Хранение в защищенном от света месте при температуре +2-+8°С</a:t>
            </a:r>
          </a:p>
          <a:p>
            <a:r>
              <a:rPr lang="ru-RU" dirty="0"/>
              <a:t>Не замораживать!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B56D67C4-B8B8-4D08-81BE-7163B673051B}"/>
              </a:ext>
            </a:extLst>
          </p:cNvPr>
          <p:cNvSpPr/>
          <p:nvPr/>
        </p:nvSpPr>
        <p:spPr>
          <a:xfrm>
            <a:off x="7751134" y="1265274"/>
            <a:ext cx="276447" cy="265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128BD1-5C2E-4108-AEF5-60DF8D837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6889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8DE8E6-5DA2-D272-786E-44F93C49D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95" t="10886" r="9656" b="5199"/>
          <a:stretch/>
        </p:blipFill>
        <p:spPr>
          <a:xfrm>
            <a:off x="826265" y="748360"/>
            <a:ext cx="10443990" cy="6109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5F748-A17D-AAEE-DF04-9A38822C1185}"/>
              </a:ext>
            </a:extLst>
          </p:cNvPr>
          <p:cNvSpPr txBox="1"/>
          <p:nvPr/>
        </p:nvSpPr>
        <p:spPr>
          <a:xfrm>
            <a:off x="314326" y="122056"/>
            <a:ext cx="1148715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Вклад 9 типов ВПЧ в формирование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рака различной локализации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C7DC3D-A81C-4170-901E-11ED51848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974" y="2384413"/>
            <a:ext cx="4523026" cy="2496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4849C-0AEE-490A-92BE-AFCC5BA35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80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A9D5-B2C3-9EF4-0F2E-A95A5701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3C0D5-2695-6CE8-ADBE-BDC095D2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64709"/>
            <a:ext cx="10769600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6. </a:t>
            </a:r>
            <a:r>
              <a:rPr lang="en-US" b="1" dirty="0">
                <a:solidFill>
                  <a:srgbClr val="C00000"/>
                </a:solidFill>
              </a:rPr>
              <a:t>FAQ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3AB0DC-B967-4760-AA0E-C43EBC80D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45291"/>
            <a:ext cx="4572000" cy="304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FD947F-4297-47A5-B9BF-AA9031007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7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F613BF-7473-4BFB-843E-8C097B86E320}"/>
              </a:ext>
            </a:extLst>
          </p:cNvPr>
          <p:cNvSpPr txBox="1"/>
          <p:nvPr/>
        </p:nvSpPr>
        <p:spPr>
          <a:xfrm>
            <a:off x="635000" y="265143"/>
            <a:ext cx="111633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Не лучше ли прививать детей в более старшем возрасте, чем рекомендуется для вакцинации?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/>
              <a:t>	Нет. Выбор возраста, в котором рекомендуется проводить вакцинацию, основан на понимании того, когда вакцина будет наиболее эффективна и вызывает наибольший иммунный ответ.</a:t>
            </a:r>
          </a:p>
          <a:p>
            <a:pPr algn="just"/>
            <a:r>
              <a:rPr lang="ru-RU" sz="2400" b="1" dirty="0"/>
              <a:t>	Вакцина против ВПЧ-инфекции индуцирует самый сильный иммунный ответ именно в рекомендованном возрасте, поэтому курс вакцинации состоит только из двух доз. </a:t>
            </a:r>
          </a:p>
          <a:p>
            <a:pPr algn="just"/>
            <a:r>
              <a:rPr lang="ru-RU" sz="2400" b="1" dirty="0"/>
              <a:t>	Если вакцинация проводится после достижения возраста 15 лет, то требуется ввести три дозы вакцины.</a:t>
            </a:r>
          </a:p>
          <a:p>
            <a:pPr algn="just"/>
            <a:r>
              <a:rPr lang="ru-RU" sz="2400" b="1" dirty="0"/>
              <a:t>	Кроме того, вакцина наиболее эффективна, если она вводится до того, как человек подвергается заражению ВПЧ, т.е. до сексуального дебюта. ВПЧ наиболее распространен среди молодых людей начавших половую жизнь и в возрасте до 25 лет.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D5D318-C0F5-4DD7-A77A-EF2B876B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5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AA2C61-1D9D-4BA2-9531-6EE98DB93BC0}"/>
              </a:ext>
            </a:extLst>
          </p:cNvPr>
          <p:cNvSpPr txBox="1"/>
          <p:nvPr/>
        </p:nvSpPr>
        <p:spPr>
          <a:xfrm>
            <a:off x="730250" y="221040"/>
            <a:ext cx="1106805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Будет ли вакцинация эффективна у тех, кто уже сексуально активен?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just"/>
            <a:endParaRPr lang="ru-RU" sz="3600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/>
              <a:t>	Люди, которые уже сексуально активны, могут все еще получить пользу от вакцинации.</a:t>
            </a:r>
          </a:p>
          <a:p>
            <a:pPr algn="just"/>
            <a:r>
              <a:rPr lang="ru-RU" sz="2400" b="1" dirty="0"/>
              <a:t>	Это защитит их от тех типов ВПЧ, против которых формирует защиту вакцина, но с которыми они еще не встречались. Но если инфицирование уже произошло, то вакцинация может оказаться менее неэффективной.</a:t>
            </a:r>
          </a:p>
          <a:p>
            <a:pPr algn="just"/>
            <a:r>
              <a:rPr lang="ru-RU" sz="2400" b="1" dirty="0"/>
              <a:t>	Чтобы получить максимальную пользу от вакцинации, лучше всего сделать прививку против ВПЧ-инфекции в возрасте 9-14 лет </a:t>
            </a:r>
            <a:r>
              <a:rPr lang="ru-RU" sz="2400" b="1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начала половой жизни.</a:t>
            </a:r>
          </a:p>
          <a:p>
            <a:pPr algn="just"/>
            <a:endParaRPr lang="ru-RU" sz="2400" b="1" i="1" dirty="0">
              <a:latin typeface="Times New Roman" panose="02020603050405020304" pitchFamily="18" charset="0"/>
            </a:endParaRPr>
          </a:p>
          <a:p>
            <a:pPr algn="just"/>
            <a:r>
              <a:rPr lang="ru-RU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Следует понимать, что вакцина защищает от тех типов вируса, которыми пациент не инфицирован в настоящий момент, вакцины не используют для лечения уже имеющейся у пациента ВПЧ-инфекции или лечения связанной с ВПЧ болезни.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1667A0-D0C6-4CF1-8439-5BFD5143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5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755AE2-E0E8-4D23-9B9B-65E54A19513E}"/>
              </a:ext>
            </a:extLst>
          </p:cNvPr>
          <p:cNvSpPr txBox="1"/>
          <p:nvPr/>
        </p:nvSpPr>
        <p:spPr>
          <a:xfrm>
            <a:off x="0" y="331044"/>
            <a:ext cx="119634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Почему приоритетной группой для плановой бесплатной вакцинации против ВПЧ являются девочки?</a:t>
            </a:r>
          </a:p>
          <a:p>
            <a:endParaRPr lang="ru-RU" sz="2800" b="1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/>
              <a:t>	Основная цель программ вакцинации против ВПЧ-инфекции заключается в защите женщин от РШМ, который является наиболее распространенным заболеванием, вызываемым ВПЧ.</a:t>
            </a:r>
          </a:p>
          <a:p>
            <a:pPr algn="just"/>
            <a:r>
              <a:rPr lang="ru-RU" sz="2400" b="1" dirty="0"/>
              <a:t>	РШМ является наиболее распространенным заболеванием, вызываемым ВПЧ. 	Вакцинация девочек также обеспечивает защиту их будущим партнерам, и такой коллективный (или популяционный) иммунитет эффективен в отношении прекращения распространения вируса. </a:t>
            </a:r>
          </a:p>
          <a:p>
            <a:pPr algn="just"/>
            <a:r>
              <a:rPr lang="ru-RU" sz="2400" b="1" dirty="0"/>
              <a:t>	Каждая страна принимает собственное решение о том, кто подлежит вакцинации против ВПЧ, исходя из национальных показателей бремени болезни и имеющихся финансовых средств. Если существует достаточный потенциал, и обеспечено финансирование, страна может принять решение о расширении охвата, включи девочек старше 14 лет и мальчиков.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EB71EB-0235-44B7-B46A-430E5720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2A39F1-3BA0-4DC2-AE74-E64BC68AE6AE}"/>
              </a:ext>
            </a:extLst>
          </p:cNvPr>
          <p:cNvSpPr txBox="1"/>
          <p:nvPr/>
        </p:nvSpPr>
        <p:spPr>
          <a:xfrm>
            <a:off x="228600" y="546944"/>
            <a:ext cx="1173480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Необходим ли регулярный скрининг на РШМ для женщин, которые были вакцинированы против ВПЧ-инфекции?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/>
              <a:t>	Да. Женщины, которые были вакцинированы, должны проходить скрининговые исследования на РШМ, как это рекомендовано в стране.</a:t>
            </a:r>
          </a:p>
          <a:p>
            <a:pPr algn="just"/>
            <a:r>
              <a:rPr lang="ru-RU" sz="2400" b="1" dirty="0"/>
              <a:t>	Вакцина защищает от типов ВПЧ, которые вызывают 9 из 10 случаев РШМ, но она не может предотвратить все возможные случаи. Кроме того, вакцина не защищает женщин от тех типов ВПЧ, которыми они уже заразились до получения вакцины.</a:t>
            </a:r>
          </a:p>
          <a:p>
            <a:pPr algn="just"/>
            <a:r>
              <a:rPr lang="ru-RU" sz="2400" b="1" dirty="0"/>
              <a:t>	Консультация гинеколога с проведением осмотра шейки матки в зеркалах и взятием цитологии (для определения аномальных эпителиальных клеток) позволяет выявить предраковые изменения или рак, а исследование мазка на ВПЧ позволяет выявить типы ВПЧ высокого онкогенного риска. Эти тесты используются в программах скрининга на РШМ для выявления и лечения предраковых изменений и ранних стадий рака до их прогрессирования.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494D1C-5266-4D68-B1EE-FB0EDFFA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9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0AAE8D-06A5-401B-B42E-53DFC4790EAF}"/>
              </a:ext>
            </a:extLst>
          </p:cNvPr>
          <p:cNvSpPr txBox="1"/>
          <p:nvPr/>
        </p:nvSpPr>
        <p:spPr>
          <a:xfrm>
            <a:off x="425450" y="580241"/>
            <a:ext cx="113411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2800" b="1" dirty="0">
                <a:solidFill>
                  <a:srgbClr val="C00000"/>
                </a:solidFill>
              </a:rPr>
              <a:t>Насколько целесообразно проведение обследования на инфицированность ВПЧ перед вакцинацией?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/>
              <a:t>	Проводить предварительное тестирование на ДНК ВПЧ или скрининг рака шейки матки перед вакцинацией нецелесообразно. </a:t>
            </a:r>
          </a:p>
          <a:p>
            <a:pPr algn="just"/>
            <a:r>
              <a:rPr lang="ru-RU" sz="2400" b="1" dirty="0"/>
              <a:t>	Это связано с тем, что обнаруженная ВПЧ-инфекция может быть временной и не вызвать заболевание у женщины (организм освободится от вируса). Кроме того, обнаруженные аномальные клетки могут быть вызваны не штаммами ВПЧ, содержащимися в конкретной вакцине. </a:t>
            </a:r>
          </a:p>
          <a:p>
            <a:pPr algn="just"/>
            <a:r>
              <a:rPr lang="ru-RU" sz="2400" b="1" dirty="0"/>
              <a:t>	Тем не менее, после вакцинации рекомендуется регулярно проходить скрининг на РШМ, чтобы профилактика была наиболее эффективной, поскольку не все высоко онкогенные штаммы ВПЧ включены в вакцины.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F4AB95-82E5-4932-BA4E-BA7098B0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63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EC020-7F3C-4A5F-971C-B060F8297275}"/>
              </a:ext>
            </a:extLst>
          </p:cNvPr>
          <p:cNvSpPr txBox="1"/>
          <p:nvPr/>
        </p:nvSpPr>
        <p:spPr>
          <a:xfrm>
            <a:off x="469900" y="490141"/>
            <a:ext cx="11252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Необходимо ли проведение лабораторных исследований перед назначением вакцины (общий анализ крови, общий анализ мочи, биохимический анализ крови)?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/>
              <a:t>	Назначение вакцинации каждому пациенту проводится врачом после опроса, медицинского осмотра и изучения медицинского анамнеза пациента.</a:t>
            </a:r>
          </a:p>
          <a:p>
            <a:pPr algn="just"/>
            <a:r>
              <a:rPr lang="ru-RU" sz="2400" b="1" dirty="0"/>
              <a:t>	Проведение лабораторного и/или диагностического исследования может потребоваться в отдельных случаях пациентам с хронической патологией в целях оценки интенсивности (периода) протекания хронического заболевания.</a:t>
            </a:r>
          </a:p>
          <a:p>
            <a:pPr algn="just"/>
            <a:r>
              <a:rPr lang="ru-RU" sz="2400" b="1" dirty="0"/>
              <a:t>	Необходимость в проведении лабораторных исследований перед вакцинацией в рутинном порядке отсутствует.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37A312-1DB5-41C1-89BF-DC7D5AB7D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746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7C5090-D307-4E7E-8757-379E19187B83}"/>
              </a:ext>
            </a:extLst>
          </p:cNvPr>
          <p:cNvSpPr txBox="1"/>
          <p:nvPr/>
        </p:nvSpPr>
        <p:spPr>
          <a:xfrm>
            <a:off x="450850" y="0"/>
            <a:ext cx="1129030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Следует ли прививать мальчиков от ВПЧ-инфекции?</a:t>
            </a:r>
          </a:p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just"/>
            <a:r>
              <a:rPr lang="ru-RU" sz="2400" b="1" dirty="0"/>
              <a:t>	Приоритетной целью программ вакцинации против ВПЧ-инфекции является профилактика РШМ, но вакцинация мальчиков также дает дополнительные преимущества.</a:t>
            </a:r>
          </a:p>
          <a:p>
            <a:pPr algn="just"/>
            <a:r>
              <a:rPr lang="ru-RU" sz="2400" b="1" dirty="0"/>
              <a:t>	Хотя РШМ является наиболее распространенным заболеванием, вызываемым ВПЧ, инфицирование эти вирусом также может вызвать рак полового члена, ануса, головы и шеи и стать причиной появления генитальных бородавок, поэтому мальчики также могут получить пользу от вакцинации.</a:t>
            </a:r>
          </a:p>
          <a:p>
            <a:pPr algn="just"/>
            <a:r>
              <a:rPr lang="ru-RU" sz="2400" b="1" dirty="0"/>
              <a:t>	Вакцинация мальчиков защищает их от генитальных бородавок и, по крайне мере, от одного связанного с ВПЧ рака, поражающего мужчин (в зависимости от используемой вакцины). Вакцинация мальчиков также защищает их половых партнеров, тем самым косвенно помогая предотвратить РШМ.</a:t>
            </a:r>
          </a:p>
          <a:p>
            <a:pPr algn="just"/>
            <a:r>
              <a:rPr lang="ru-RU" sz="2400" b="1" dirty="0"/>
              <a:t>	Самые высокие показатели заражения ВПЧ наблюдаются среди мужчин, практикующих секс с мужчинами, особенно среди тех, кто также инфицирован ВИЧ. </a:t>
            </a:r>
          </a:p>
          <a:p>
            <a:pPr algn="just"/>
            <a:r>
              <a:rPr lang="ru-RU" sz="2000" b="1" i="1" dirty="0"/>
              <a:t>В Республике Беларусь вакцинация мальчиков, юношей и мужчин возможна за счет собственных средств при отсутствии противопоказаний у конкретной вакцины.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F1A426-6F8F-4D57-87A5-A18075F6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53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7DDBA7-094C-473B-A1BB-FA2B53A6E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1"/>
            <a:ext cx="12192000" cy="685799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5300" y="3711449"/>
            <a:ext cx="7620000" cy="1965452"/>
          </a:xfrm>
        </p:spPr>
        <p:txBody>
          <a:bodyPr>
            <a:normAutofit fontScale="70000" lnSpcReduction="20000"/>
            <a:scene3d>
              <a:camera prst="orthographicFront"/>
              <a:lightRig rig="threePt" dir="t"/>
            </a:scene3d>
            <a:sp3d prstMaterial="metal"/>
          </a:bodyPr>
          <a:lstStyle/>
          <a:p>
            <a:pPr marL="0" indent="0" algn="ctr">
              <a:buNone/>
            </a:pPr>
            <a:endParaRPr lang="ru-RU" sz="4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4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48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4800" b="1" dirty="0">
                <a:solidFill>
                  <a:srgbClr val="C00000"/>
                </a:solidFill>
              </a:rPr>
              <a:t>Благодарим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2BC63-2DEB-4E84-965C-EA68E7B4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4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BC24C6E-0ADB-EEEC-A30D-272ECB66F6B6}"/>
              </a:ext>
            </a:extLst>
          </p:cNvPr>
          <p:cNvSpPr/>
          <p:nvPr/>
        </p:nvSpPr>
        <p:spPr>
          <a:xfrm>
            <a:off x="259352" y="1035270"/>
            <a:ext cx="11495496" cy="2170323"/>
          </a:xfrm>
          <a:prstGeom prst="roundRect">
            <a:avLst/>
          </a:prstGeom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ВПЧ-инфекция в большинстве случаев протекает бессимптомно.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Около 90% случаев генитальной ВПЧ-инфекции проходит самостоятельно в течение 12-24 месяцев.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У некоторых людей ВПЧ-инфекция: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предраковые состояния (</a:t>
            </a:r>
            <a:r>
              <a:rPr lang="ru-RU" sz="2000" dirty="0" err="1">
                <a:solidFill>
                  <a:schemeClr val="tx1"/>
                </a:solidFill>
              </a:rPr>
              <a:t>высокоонкогенные</a:t>
            </a:r>
            <a:r>
              <a:rPr lang="ru-RU" sz="2000" dirty="0">
                <a:solidFill>
                  <a:schemeClr val="tx1"/>
                </a:solidFill>
              </a:rPr>
              <a:t> типы вируса);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остроконечные кондиломы (</a:t>
            </a:r>
            <a:r>
              <a:rPr lang="ru-RU" sz="2000" dirty="0" err="1">
                <a:solidFill>
                  <a:schemeClr val="tx1"/>
                </a:solidFill>
              </a:rPr>
              <a:t>низкоонкогенные</a:t>
            </a:r>
            <a:r>
              <a:rPr lang="ru-RU" sz="2000" dirty="0">
                <a:solidFill>
                  <a:schemeClr val="tx1"/>
                </a:solidFill>
              </a:rPr>
              <a:t> типы ВПЧ-6 и -11);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рецидивирующий респираторный </a:t>
            </a:r>
            <a:r>
              <a:rPr lang="ru-RU" sz="2000" dirty="0" err="1">
                <a:solidFill>
                  <a:schemeClr val="tx1"/>
                </a:solidFill>
              </a:rPr>
              <a:t>папилломатоз</a:t>
            </a:r>
            <a:r>
              <a:rPr lang="ru-RU" sz="2000" dirty="0">
                <a:solidFill>
                  <a:schemeClr val="tx1"/>
                </a:solidFill>
              </a:rPr>
              <a:t> гортани (</a:t>
            </a:r>
            <a:r>
              <a:rPr lang="ru-RU" sz="2000" dirty="0" err="1">
                <a:solidFill>
                  <a:schemeClr val="tx1"/>
                </a:solidFill>
              </a:rPr>
              <a:t>низкоонкогенные</a:t>
            </a:r>
            <a:r>
              <a:rPr lang="ru-RU" sz="2000" dirty="0">
                <a:solidFill>
                  <a:schemeClr val="tx1"/>
                </a:solidFill>
              </a:rPr>
              <a:t> типы ВПЧ-6 и -11).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D9C51C6-2855-66CE-2846-B51C5BCB3683}"/>
              </a:ext>
            </a:extLst>
          </p:cNvPr>
          <p:cNvSpPr/>
          <p:nvPr/>
        </p:nvSpPr>
        <p:spPr>
          <a:xfrm>
            <a:off x="314586" y="243281"/>
            <a:ext cx="1300293" cy="8640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ВПЧ</a:t>
            </a:r>
            <a:endParaRPr lang="ru-BY" sz="2400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F9AED4-C7CB-0F22-A006-97F7ABB64A43}"/>
              </a:ext>
            </a:extLst>
          </p:cNvPr>
          <p:cNvSpPr/>
          <p:nvPr/>
        </p:nvSpPr>
        <p:spPr>
          <a:xfrm>
            <a:off x="2747396" y="243281"/>
            <a:ext cx="9170593" cy="8640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при контакте с инфицированной кожей половых органов, слизистыми оболочками или биологическими жидкостями</a:t>
            </a:r>
            <a:endParaRPr lang="ru-BY" sz="2400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B1C90417-9F4D-3211-4A77-E4268D3971B7}"/>
              </a:ext>
            </a:extLst>
          </p:cNvPr>
          <p:cNvSpPr/>
          <p:nvPr/>
        </p:nvSpPr>
        <p:spPr>
          <a:xfrm>
            <a:off x="1761688" y="503339"/>
            <a:ext cx="838899" cy="2936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122BBD6-796C-4354-A969-D4C0DD393F13}"/>
              </a:ext>
            </a:extLst>
          </p:cNvPr>
          <p:cNvSpPr txBox="1">
            <a:spLocks/>
          </p:cNvSpPr>
          <p:nvPr/>
        </p:nvSpPr>
        <p:spPr>
          <a:xfrm>
            <a:off x="88900" y="3205593"/>
            <a:ext cx="12014200" cy="365240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По данным ВОЗ, 50-80% населения инфицировано ВПЧ, но лишь у 5-10 % зараженных имеются симптомы заболевания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Чаще всего папилломавирусная инфекция (ПВИ) обнаруживается у людей молодого возраста, имеющих большое число половых партнеров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ВПЧ часто обнаруживается у лиц с ВИЧ-инфекцией и с другими иммунодефицитными состояниями (сниженная иммунная защита)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/>
              <a:t>Для женщин онкогенные штаммы ВПЧ опаснее, чем для мужчин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i="1" dirty="0"/>
              <a:t>(все женщины подвержены риску перехода инфекции в хроническую форму и прогрессированию предраковых поражений в инвазивный рак шейки матки (РШМ –  если нормальный иммунитет – то через 15-20 лет, если ВИЧ, дефекты иммунной системы то через 5-10 лет)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D067E2-D47C-4108-85EA-52CCCD3A4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0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E8320A-6691-3551-F6B2-508A9AC0F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4" t="58349" r="10069" b="4097"/>
          <a:stretch/>
        </p:blipFill>
        <p:spPr>
          <a:xfrm>
            <a:off x="2043185" y="4810606"/>
            <a:ext cx="7902429" cy="1858641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53294C8-7985-DF60-C291-16ADCDEA5A09}"/>
              </a:ext>
            </a:extLst>
          </p:cNvPr>
          <p:cNvSpPr/>
          <p:nvPr/>
        </p:nvSpPr>
        <p:spPr>
          <a:xfrm>
            <a:off x="486947" y="0"/>
            <a:ext cx="11218103" cy="3355596"/>
          </a:xfrm>
          <a:prstGeom prst="round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Рекомбинантные вакцины для предупреждения ВПЧ-инфекции на основе очищенных вирусоподобных частиц с </a:t>
            </a:r>
            <a:r>
              <a:rPr lang="ru-RU" sz="2000" b="1" dirty="0" err="1"/>
              <a:t>адьювантами</a:t>
            </a:r>
            <a:r>
              <a:rPr lang="ru-RU" sz="2000" b="1" dirty="0"/>
              <a:t>.</a:t>
            </a:r>
            <a:endParaRPr lang="ru-RU" sz="2000" dirty="0"/>
          </a:p>
          <a:p>
            <a:pPr algn="ctr"/>
            <a:r>
              <a:rPr lang="ru-RU" sz="2000" b="1" dirty="0"/>
              <a:t>Вирусоподобные частицы </a:t>
            </a:r>
            <a:r>
              <a:rPr lang="ru-RU" sz="2000" dirty="0"/>
              <a:t>вакцин содержат </a:t>
            </a:r>
          </a:p>
          <a:p>
            <a:pPr algn="ctr"/>
            <a:r>
              <a:rPr lang="ru-RU" sz="2000" dirty="0"/>
              <a:t>структурный (</a:t>
            </a:r>
            <a:r>
              <a:rPr lang="ru-RU" sz="2000" dirty="0" err="1"/>
              <a:t>капсидный</a:t>
            </a:r>
            <a:r>
              <a:rPr lang="ru-RU" sz="2000" dirty="0"/>
              <a:t>) белок </a:t>
            </a:r>
            <a:r>
              <a:rPr lang="en-US" sz="2000" dirty="0"/>
              <a:t>L1.</a:t>
            </a:r>
            <a:endParaRPr lang="ru-RU" sz="2000" dirty="0"/>
          </a:p>
          <a:p>
            <a:pPr algn="ctr"/>
            <a:r>
              <a:rPr lang="ru-RU" sz="2000" dirty="0"/>
              <a:t>Он продуцируется генно-инженерными методами в клетках бактерий </a:t>
            </a:r>
            <a:r>
              <a:rPr lang="en-US" sz="2000" dirty="0"/>
              <a:t>(E</a:t>
            </a:r>
            <a:r>
              <a:rPr lang="ru-RU" sz="2000" dirty="0"/>
              <a:t>.</a:t>
            </a:r>
            <a:r>
              <a:rPr lang="en-US" sz="2000" dirty="0"/>
              <a:t> coli)</a:t>
            </a:r>
            <a:r>
              <a:rPr lang="ru-RU" sz="2000" dirty="0"/>
              <a:t>, дрожжевых грибов или в клетках насекомых.</a:t>
            </a:r>
          </a:p>
          <a:p>
            <a:pPr algn="ctr"/>
            <a:r>
              <a:rPr lang="ru-RU" sz="2000" b="1" dirty="0"/>
              <a:t>Адъюванты: </a:t>
            </a:r>
          </a:p>
          <a:p>
            <a:pPr algn="ctr"/>
            <a:r>
              <a:rPr lang="ru-RU" sz="2000" dirty="0"/>
              <a:t>Соли алюминия (</a:t>
            </a:r>
            <a:r>
              <a:rPr lang="ru-RU" sz="2000" dirty="0" err="1"/>
              <a:t>Церварикс</a:t>
            </a:r>
            <a:r>
              <a:rPr lang="ru-RU" sz="2000" dirty="0"/>
              <a:t>);</a:t>
            </a:r>
          </a:p>
          <a:p>
            <a:pPr algn="ctr"/>
            <a:r>
              <a:rPr lang="en-US" sz="2000" dirty="0"/>
              <a:t>AS04</a:t>
            </a:r>
            <a:r>
              <a:rPr lang="ru-RU" sz="2000" dirty="0"/>
              <a:t>, состоящий из </a:t>
            </a:r>
            <a:r>
              <a:rPr lang="ru-RU" sz="2000" dirty="0" err="1"/>
              <a:t>монофосфориллипида</a:t>
            </a:r>
            <a:r>
              <a:rPr lang="ru-RU" sz="2000" dirty="0"/>
              <a:t> А и гидроокиси алюминия (</a:t>
            </a:r>
            <a:r>
              <a:rPr lang="ru-RU" sz="2000" dirty="0" err="1"/>
              <a:t>Цеколин</a:t>
            </a:r>
            <a:r>
              <a:rPr lang="ru-RU" sz="2000" dirty="0"/>
              <a:t>).</a:t>
            </a:r>
            <a:endParaRPr lang="ru-BY" sz="16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6E0D66F-EB1D-C0C6-8F23-9E75859C61C9}"/>
              </a:ext>
            </a:extLst>
          </p:cNvPr>
          <p:cNvSpPr/>
          <p:nvPr/>
        </p:nvSpPr>
        <p:spPr>
          <a:xfrm>
            <a:off x="486947" y="3502405"/>
            <a:ext cx="11218103" cy="11492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Ни одна из вакцин для предупреждения ВПЧ-инфекции не содержит живых биологических продуктов (вирусов) или даже вирусной ДНК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не может явиться фактором передачи ВПЧ-инфекции</a:t>
            </a:r>
            <a:endParaRPr lang="ru-BY" sz="2400" b="1" dirty="0">
              <a:solidFill>
                <a:srgbClr val="FF0000"/>
              </a:solidFill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8410ACF0-0239-12F1-D63C-D9749EC4480A}"/>
              </a:ext>
            </a:extLst>
          </p:cNvPr>
          <p:cNvSpPr/>
          <p:nvPr/>
        </p:nvSpPr>
        <p:spPr>
          <a:xfrm>
            <a:off x="5944995" y="3233954"/>
            <a:ext cx="210271" cy="243281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6D179B-6347-4D19-AA6F-E6AF1AE3D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0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3544C0-59B6-9724-2149-E43357402F35}"/>
              </a:ext>
            </a:extLst>
          </p:cNvPr>
          <p:cNvSpPr txBox="1"/>
          <p:nvPr/>
        </p:nvSpPr>
        <p:spPr>
          <a:xfrm>
            <a:off x="419332" y="28042"/>
            <a:ext cx="11353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Вакцины для предупреждения ВПЧ-вакцины, лицензированные по состоянию на 01.01.2025</a:t>
            </a:r>
            <a:endParaRPr lang="ru-BY" sz="2400" b="1" dirty="0">
              <a:solidFill>
                <a:srgbClr val="C00000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AD43CEC-D676-4BD1-9EBC-BEA101B06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810423"/>
              </p:ext>
            </p:extLst>
          </p:nvPr>
        </p:nvGraphicFramePr>
        <p:xfrm>
          <a:off x="0" y="859039"/>
          <a:ext cx="12192000" cy="5998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022">
                  <a:extLst>
                    <a:ext uri="{9D8B030D-6E8A-4147-A177-3AD203B41FA5}">
                      <a16:colId xmlns:a16="http://schemas.microsoft.com/office/drawing/2014/main" val="2273549286"/>
                    </a:ext>
                  </a:extLst>
                </a:gridCol>
                <a:gridCol w="2247940">
                  <a:extLst>
                    <a:ext uri="{9D8B030D-6E8A-4147-A177-3AD203B41FA5}">
                      <a16:colId xmlns:a16="http://schemas.microsoft.com/office/drawing/2014/main" val="1894434977"/>
                    </a:ext>
                  </a:extLst>
                </a:gridCol>
                <a:gridCol w="2915196">
                  <a:extLst>
                    <a:ext uri="{9D8B030D-6E8A-4147-A177-3AD203B41FA5}">
                      <a16:colId xmlns:a16="http://schemas.microsoft.com/office/drawing/2014/main" val="2737111572"/>
                    </a:ext>
                  </a:extLst>
                </a:gridCol>
                <a:gridCol w="2169722">
                  <a:extLst>
                    <a:ext uri="{9D8B030D-6E8A-4147-A177-3AD203B41FA5}">
                      <a16:colId xmlns:a16="http://schemas.microsoft.com/office/drawing/2014/main" val="4214822489"/>
                    </a:ext>
                  </a:extLst>
                </a:gridCol>
                <a:gridCol w="1743120">
                  <a:extLst>
                    <a:ext uri="{9D8B030D-6E8A-4147-A177-3AD203B41FA5}">
                      <a16:colId xmlns:a16="http://schemas.microsoft.com/office/drawing/2014/main" val="2348156824"/>
                    </a:ext>
                  </a:extLst>
                </a:gridCol>
              </a:tblGrid>
              <a:tr h="83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Количество и типы ВПЧ, входящие в состав вакцины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Наименование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Производитель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Дата лицензирования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Дата преквалификации ВОЗ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extLst>
                  <a:ext uri="{0D108BD9-81ED-4DB2-BD59-A6C34878D82A}">
                    <a16:rowId xmlns:a16="http://schemas.microsoft.com/office/drawing/2014/main" val="1813810080"/>
                  </a:ext>
                </a:extLst>
              </a:tr>
              <a:tr h="751934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Бивалентные вакцины:</a:t>
                      </a:r>
                      <a:endParaRPr lang="ru-RU" sz="2000" kern="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ВПЧ-16,18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 err="1">
                          <a:effectLst/>
                        </a:rPr>
                        <a:t>Cervarix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GlaxoSmithKline</a:t>
                      </a:r>
                      <a:r>
                        <a:rPr lang="ru-RU" sz="2000" kern="1200" dirty="0">
                          <a:effectLst/>
                        </a:rPr>
                        <a:t>, Великобритания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200</a:t>
                      </a:r>
                      <a:r>
                        <a:rPr lang="en-US" sz="2000" kern="1200">
                          <a:effectLst/>
                        </a:rPr>
                        <a:t>7</a:t>
                      </a:r>
                      <a:r>
                        <a:rPr lang="ru-RU" sz="2000" kern="1200">
                          <a:effectLst/>
                        </a:rPr>
                        <a:t>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2009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extLst>
                  <a:ext uri="{0D108BD9-81ED-4DB2-BD59-A6C34878D82A}">
                    <a16:rowId xmlns:a16="http://schemas.microsoft.com/office/drawing/2014/main" val="4127168239"/>
                  </a:ext>
                </a:extLst>
              </a:tr>
              <a:tr h="751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 err="1">
                          <a:effectLst/>
                        </a:rPr>
                        <a:t>Cecolin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Xiamen </a:t>
                      </a:r>
                      <a:r>
                        <a:rPr lang="en-US" sz="2000" kern="1200" dirty="0" err="1">
                          <a:effectLst/>
                        </a:rPr>
                        <a:t>Innovax</a:t>
                      </a:r>
                      <a:r>
                        <a:rPr lang="en-US" sz="2000" kern="1200" dirty="0">
                          <a:effectLst/>
                        </a:rPr>
                        <a:t> Biotech, </a:t>
                      </a:r>
                      <a:r>
                        <a:rPr lang="ru-RU" sz="2000" kern="1200" dirty="0">
                          <a:effectLst/>
                        </a:rPr>
                        <a:t>Китай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20</a:t>
                      </a:r>
                      <a:r>
                        <a:rPr lang="en-US" sz="2000" kern="1200">
                          <a:effectLst/>
                        </a:rPr>
                        <a:t>19</a:t>
                      </a:r>
                      <a:r>
                        <a:rPr lang="ru-RU" sz="2000" kern="1200">
                          <a:effectLst/>
                        </a:rPr>
                        <a:t>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2021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extLst>
                  <a:ext uri="{0D108BD9-81ED-4DB2-BD59-A6C34878D82A}">
                    <a16:rowId xmlns:a16="http://schemas.microsoft.com/office/drawing/2014/main" val="4136205003"/>
                  </a:ext>
                </a:extLst>
              </a:tr>
              <a:tr h="5609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 err="1">
                          <a:effectLst/>
                        </a:rPr>
                        <a:t>Walrinvax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Yuxi </a:t>
                      </a:r>
                      <a:r>
                        <a:rPr lang="en-US" sz="2000" kern="1200" dirty="0" err="1">
                          <a:effectLst/>
                        </a:rPr>
                        <a:t>Zerun</a:t>
                      </a:r>
                      <a:r>
                        <a:rPr lang="ru-RU" sz="2000" kern="1200" dirty="0">
                          <a:effectLst/>
                        </a:rPr>
                        <a:t>, Китай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2022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2024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extLst>
                  <a:ext uri="{0D108BD9-81ED-4DB2-BD59-A6C34878D82A}">
                    <a16:rowId xmlns:a16="http://schemas.microsoft.com/office/drawing/2014/main" val="4251963003"/>
                  </a:ext>
                </a:extLst>
              </a:tr>
              <a:tr h="36994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Квадривалентные вакцины:</a:t>
                      </a:r>
                      <a:endParaRPr lang="ru-RU" sz="2000" kern="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ВПЧ 16,18</a:t>
                      </a:r>
                      <a:endParaRPr lang="ru-RU" sz="2000" kern="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ВПЧ 6,11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Gardasil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Merck &amp; Co</a:t>
                      </a:r>
                      <a:r>
                        <a:rPr lang="ru-RU" sz="2000" kern="1200" dirty="0">
                          <a:effectLst/>
                        </a:rPr>
                        <a:t>, США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>
                          <a:effectLst/>
                        </a:rPr>
                        <a:t>200</a:t>
                      </a:r>
                      <a:r>
                        <a:rPr lang="ru-RU" sz="2000" kern="1200">
                          <a:effectLst/>
                        </a:rPr>
                        <a:t>6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2009 г.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extLst>
                  <a:ext uri="{0D108BD9-81ED-4DB2-BD59-A6C34878D82A}">
                    <a16:rowId xmlns:a16="http://schemas.microsoft.com/office/drawing/2014/main" val="1658885390"/>
                  </a:ext>
                </a:extLst>
              </a:tr>
              <a:tr h="7575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 err="1">
                          <a:effectLst/>
                        </a:rPr>
                        <a:t>Cervavax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Serum Institute of India, </a:t>
                      </a:r>
                      <a:r>
                        <a:rPr lang="ru-RU" sz="2000" kern="1200" dirty="0">
                          <a:effectLst/>
                        </a:rPr>
                        <a:t>Индия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2022 </a:t>
                      </a:r>
                      <a:r>
                        <a:rPr lang="ru-RU" sz="2000" kern="1200" dirty="0">
                          <a:effectLst/>
                        </a:rPr>
                        <a:t>г.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в процессе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extLst>
                  <a:ext uri="{0D108BD9-81ED-4DB2-BD59-A6C34878D82A}">
                    <a16:rowId xmlns:a16="http://schemas.microsoft.com/office/drawing/2014/main" val="1669361441"/>
                  </a:ext>
                </a:extLst>
              </a:tr>
              <a:tr h="1318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Нановалентная вакцина:</a:t>
                      </a:r>
                      <a:endParaRPr lang="ru-RU" sz="2000" kern="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ВПЧ 16,18,45,33,31,53,58</a:t>
                      </a:r>
                      <a:endParaRPr lang="ru-RU" sz="2000" kern="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effectLst/>
                        </a:rPr>
                        <a:t>ВПЧ 6,11</a:t>
                      </a:r>
                      <a:endParaRPr lang="ru-RU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Gardasil 9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>
                          <a:effectLst/>
                        </a:rPr>
                        <a:t>Merck &amp; Co</a:t>
                      </a:r>
                      <a:r>
                        <a:rPr lang="ru-RU" sz="2000" kern="1200" dirty="0">
                          <a:effectLst/>
                        </a:rPr>
                        <a:t>, США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2014 г.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0" dirty="0">
                          <a:effectLst/>
                        </a:rPr>
                        <a:t>2018 г.</a:t>
                      </a:r>
                      <a:endParaRPr lang="ru-RU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93" marR="49693" marT="0" marB="0" anchor="ctr"/>
                </a:tc>
                <a:extLst>
                  <a:ext uri="{0D108BD9-81ED-4DB2-BD59-A6C34878D82A}">
                    <a16:rowId xmlns:a16="http://schemas.microsoft.com/office/drawing/2014/main" val="133062699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832A91-CF36-4442-B816-A57E09AB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24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4CA78-CFD7-708A-CC68-47D6C429A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3" y="0"/>
            <a:ext cx="1161120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C9E292-44AD-45E9-BFCE-C006AE1E4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450" y="6291539"/>
            <a:ext cx="525416" cy="4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16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2072</TotalTime>
  <Words>6080</Words>
  <Application>Microsoft Office PowerPoint</Application>
  <PresentationFormat>Широкоэкранный</PresentationFormat>
  <Paragraphs>614</Paragraphs>
  <Slides>58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9" baseType="lpstr">
      <vt:lpstr>Arial</vt:lpstr>
      <vt:lpstr>Arial Narrow</vt:lpstr>
      <vt:lpstr>BlinkMacSystemFont</vt:lpstr>
      <vt:lpstr>Calibri</vt:lpstr>
      <vt:lpstr>Calibri Light</vt:lpstr>
      <vt:lpstr>Noto Sans</vt:lpstr>
      <vt:lpstr>Symbol</vt:lpstr>
      <vt:lpstr>Times New Roman</vt:lpstr>
      <vt:lpstr>Trebuchet MS</vt:lpstr>
      <vt:lpstr>Wingdings</vt:lpstr>
      <vt:lpstr>Office Theme</vt:lpstr>
      <vt:lpstr>Вакцинопрофилактика  ВПЧ-инфекции  в Республике Беларусь</vt:lpstr>
      <vt:lpstr>Презентация PowerPoint</vt:lpstr>
      <vt:lpstr>1. Особенности вакцины для предупреждения ВПЧ-инфекции </vt:lpstr>
      <vt:lpstr>Вирус папилломы человека (ВПЧ) Human papillomavirus (HPV)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Вакцины для предупреждения ВПЧ-инфекции  включают (дают перекрестную защиту) высокоонкогенные типы,  обуславливающие от 84% до 90% всех раков шейки матки</vt:lpstr>
      <vt:lpstr>2. Как вакцина  для предупреждения ВПЧ-инфекции работает? </vt:lpstr>
      <vt:lpstr>Презентация PowerPoint</vt:lpstr>
      <vt:lpstr>3. Результаты исследований: 3.1. Безопасность вакцины.</vt:lpstr>
      <vt:lpstr>Вакцинация для предупреждения ВПЧ-инфекции  не оказывает влияния на фертильность</vt:lpstr>
      <vt:lpstr>Вакцинация для предупреждения ВПЧ-инфекции не оказывает влияния на фертильность</vt:lpstr>
      <vt:lpstr>Вакцинация для предупреждения ВПЧ-инфекции не оказывает влияния на способность забеременеть</vt:lpstr>
      <vt:lpstr>Случайная ВПЧ-вакцинация в период беременности не оказывает влияния на исходы беременности и здоровье новорожденного</vt:lpstr>
      <vt:lpstr>Нежелательные реакции после вакцинации против ВПЧ-инфекции:</vt:lpstr>
      <vt:lpstr>3. Результаты исследований: 3.2. Эффективность вакцины.</vt:lpstr>
      <vt:lpstr>Доказательства эффективности ВПЧ вакцинации:  снижение распространенности высоко-онкогенных типов ВПЧ, Шотландия</vt:lpstr>
      <vt:lpstr>Доказательства эффективности ВПЧ вакцинации их реальной жизни:  снижение частоты выявления генитальных кондилом, Австралия</vt:lpstr>
      <vt:lpstr>Доказательства эффективности вакцинации для предупреждения  ВПЧ-инфекции: снижение заболеваемости ЦИН2+</vt:lpstr>
      <vt:lpstr>Доказательства эффективности вакцинации  для предупреждения ВПЧ-инфекции:  снижение заболеваемости раком шейки матки (Швеция)</vt:lpstr>
      <vt:lpstr>Доказательства эффективности вакцинации для предупреждения  ВПЧ-инфекции: снижение заболеваемости раком шейки матки, Англия</vt:lpstr>
      <vt:lpstr>Доказательства эффективности ВПЧ вакцинации :  снижение заболеваемости раком шейки матки, Финляндия </vt:lpstr>
      <vt:lpstr>4. Вакцинация против ВПЧ-инфекции в глобальном масштабе</vt:lpstr>
      <vt:lpstr>Презентация PowerPoint</vt:lpstr>
      <vt:lpstr>Презентация PowerPoint</vt:lpstr>
      <vt:lpstr>Презентация PowerPoint</vt:lpstr>
      <vt:lpstr>73-e заседание Всемирной ассамблеи здравоохранения , 3 августа 2020</vt:lpstr>
      <vt:lpstr>Презентация PowerPoint</vt:lpstr>
      <vt:lpstr>Презентация PowerPoint</vt:lpstr>
      <vt:lpstr>Неравенство доступа к вакцинации для предупреждения ВПЧ-инфекции:  охват последней дозой вакцины (%) в странах, Европейский регион ВОЗ, 2022 г.</vt:lpstr>
      <vt:lpstr>5. Вакцинопрофилактика ВПЧ-инфекции  в Республике Беларусь.  Вакцина Сecolin® (Цеколин). </vt:lpstr>
      <vt:lpstr>Постановление Министерства здравоохранения Республики Беларусь от 17 мая 2018 г. № 42 «О профилактических прививках» (в редакции постановлений Министерства здравоохранения Республики Беларусь от 1 июля 2024 г. № 111 и от 13 января 2025 г. № 3)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FAQ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Вакцинопрофилактика  ВПЧ-инфекции:  возможности и перспективы</dc:title>
  <dc:creator>rcge rcheph</dc:creator>
  <cp:lastModifiedBy>User</cp:lastModifiedBy>
  <cp:revision>106</cp:revision>
  <cp:lastPrinted>2025-09-29T05:48:58Z</cp:lastPrinted>
  <dcterms:created xsi:type="dcterms:W3CDTF">2024-02-12T07:11:52Z</dcterms:created>
  <dcterms:modified xsi:type="dcterms:W3CDTF">2025-10-02T05:24:42Z</dcterms:modified>
</cp:coreProperties>
</file>